
<file path=[Content_Types].xml><?xml version="1.0" encoding="utf-8"?>
<Types xmlns="http://schemas.openxmlformats.org/package/2006/content-types">
  <Default Extension="tm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1" r:id="rId25"/>
    <p:sldId id="282" r:id="rId26"/>
    <p:sldId id="283" r:id="rId27"/>
    <p:sldId id="284" r:id="rId28"/>
    <p:sldId id="285"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4" r:id="rId42"/>
    <p:sldId id="305" r:id="rId43"/>
    <p:sldId id="308" r:id="rId44"/>
    <p:sldId id="309" r:id="rId45"/>
    <p:sldId id="310" r:id="rId46"/>
    <p:sldId id="311" r:id="rId47"/>
    <p:sldId id="312" r:id="rId48"/>
    <p:sldId id="313" r:id="rId49"/>
    <p:sldId id="314" r:id="rId50"/>
    <p:sldId id="315" r:id="rId51"/>
    <p:sldId id="316" r:id="rId52"/>
    <p:sldId id="317" r:id="rId53"/>
    <p:sldId id="318" r:id="rId54"/>
    <p:sldId id="306" r:id="rId55"/>
    <p:sldId id="307"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4" r:id="rId71"/>
    <p:sldId id="339" r:id="rId72"/>
    <p:sldId id="335" r:id="rId73"/>
    <p:sldId id="336" r:id="rId74"/>
    <p:sldId id="337" r:id="rId75"/>
    <p:sldId id="338" r:id="rId76"/>
    <p:sldId id="340" r:id="rId77"/>
    <p:sldId id="341"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4660"/>
  </p:normalViewPr>
  <p:slideViewPr>
    <p:cSldViewPr snapToGrid="0">
      <p:cViewPr varScale="1">
        <p:scale>
          <a:sx n="73" d="100"/>
          <a:sy n="73" d="100"/>
        </p:scale>
        <p:origin x="6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DF70716-6322-41F0-B006-EF1AFE077F86}"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11762-2118-4FE1-945A-1ADC2D30295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271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F70716-6322-41F0-B006-EF1AFE077F86}"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11762-2118-4FE1-945A-1ADC2D30295E}" type="slidenum">
              <a:rPr lang="en-US" smtClean="0"/>
              <a:t>‹#›</a:t>
            </a:fld>
            <a:endParaRPr lang="en-US"/>
          </a:p>
        </p:txBody>
      </p:sp>
    </p:spTree>
    <p:extLst>
      <p:ext uri="{BB962C8B-B14F-4D97-AF65-F5344CB8AC3E}">
        <p14:creationId xmlns:p14="http://schemas.microsoft.com/office/powerpoint/2010/main" val="134079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F70716-6322-41F0-B006-EF1AFE077F86}"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11762-2118-4FE1-945A-1ADC2D30295E}" type="slidenum">
              <a:rPr lang="en-US" smtClean="0"/>
              <a:t>‹#›</a:t>
            </a:fld>
            <a:endParaRPr lang="en-US"/>
          </a:p>
        </p:txBody>
      </p:sp>
    </p:spTree>
    <p:extLst>
      <p:ext uri="{BB962C8B-B14F-4D97-AF65-F5344CB8AC3E}">
        <p14:creationId xmlns:p14="http://schemas.microsoft.com/office/powerpoint/2010/main" val="4911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F70716-6322-41F0-B006-EF1AFE077F86}"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11762-2118-4FE1-945A-1ADC2D30295E}" type="slidenum">
              <a:rPr lang="en-US" smtClean="0"/>
              <a:t>‹#›</a:t>
            </a:fld>
            <a:endParaRPr lang="en-US"/>
          </a:p>
        </p:txBody>
      </p:sp>
    </p:spTree>
    <p:extLst>
      <p:ext uri="{BB962C8B-B14F-4D97-AF65-F5344CB8AC3E}">
        <p14:creationId xmlns:p14="http://schemas.microsoft.com/office/powerpoint/2010/main" val="293170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70716-6322-41F0-B006-EF1AFE077F86}"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11762-2118-4FE1-945A-1ADC2D30295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322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F70716-6322-41F0-B006-EF1AFE077F86}"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11762-2118-4FE1-945A-1ADC2D30295E}" type="slidenum">
              <a:rPr lang="en-US" smtClean="0"/>
              <a:t>‹#›</a:t>
            </a:fld>
            <a:endParaRPr lang="en-US"/>
          </a:p>
        </p:txBody>
      </p:sp>
    </p:spTree>
    <p:extLst>
      <p:ext uri="{BB962C8B-B14F-4D97-AF65-F5344CB8AC3E}">
        <p14:creationId xmlns:p14="http://schemas.microsoft.com/office/powerpoint/2010/main" val="89880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F70716-6322-41F0-B006-EF1AFE077F86}"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D11762-2118-4FE1-945A-1ADC2D30295E}" type="slidenum">
              <a:rPr lang="en-US" smtClean="0"/>
              <a:t>‹#›</a:t>
            </a:fld>
            <a:endParaRPr lang="en-US"/>
          </a:p>
        </p:txBody>
      </p:sp>
    </p:spTree>
    <p:extLst>
      <p:ext uri="{BB962C8B-B14F-4D97-AF65-F5344CB8AC3E}">
        <p14:creationId xmlns:p14="http://schemas.microsoft.com/office/powerpoint/2010/main" val="246050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F70716-6322-41F0-B006-EF1AFE077F86}"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D11762-2118-4FE1-945A-1ADC2D30295E}" type="slidenum">
              <a:rPr lang="en-US" smtClean="0"/>
              <a:t>‹#›</a:t>
            </a:fld>
            <a:endParaRPr lang="en-US"/>
          </a:p>
        </p:txBody>
      </p:sp>
    </p:spTree>
    <p:extLst>
      <p:ext uri="{BB962C8B-B14F-4D97-AF65-F5344CB8AC3E}">
        <p14:creationId xmlns:p14="http://schemas.microsoft.com/office/powerpoint/2010/main" val="7465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F70716-6322-41F0-B006-EF1AFE077F86}" type="datetimeFigureOut">
              <a:rPr lang="en-US" smtClean="0"/>
              <a:t>11/13/2020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BD11762-2118-4FE1-945A-1ADC2D30295E}" type="slidenum">
              <a:rPr lang="en-US" smtClean="0"/>
              <a:t>‹#›</a:t>
            </a:fld>
            <a:endParaRPr lang="en-US"/>
          </a:p>
        </p:txBody>
      </p:sp>
    </p:spTree>
    <p:extLst>
      <p:ext uri="{BB962C8B-B14F-4D97-AF65-F5344CB8AC3E}">
        <p14:creationId xmlns:p14="http://schemas.microsoft.com/office/powerpoint/2010/main" val="3772880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DF70716-6322-41F0-B006-EF1AFE077F86}" type="datetimeFigureOut">
              <a:rPr lang="en-US" smtClean="0"/>
              <a:t>11/13/2020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BD11762-2118-4FE1-945A-1ADC2D30295E}" type="slidenum">
              <a:rPr lang="en-US" smtClean="0"/>
              <a:t>‹#›</a:t>
            </a:fld>
            <a:endParaRPr lang="en-US"/>
          </a:p>
        </p:txBody>
      </p:sp>
    </p:spTree>
    <p:extLst>
      <p:ext uri="{BB962C8B-B14F-4D97-AF65-F5344CB8AC3E}">
        <p14:creationId xmlns:p14="http://schemas.microsoft.com/office/powerpoint/2010/main" val="1330576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DF70716-6322-41F0-B006-EF1AFE077F86}"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11762-2118-4FE1-945A-1ADC2D30295E}" type="slidenum">
              <a:rPr lang="en-US" smtClean="0"/>
              <a:t>‹#›</a:t>
            </a:fld>
            <a:endParaRPr lang="en-US"/>
          </a:p>
        </p:txBody>
      </p:sp>
    </p:spTree>
    <p:extLst>
      <p:ext uri="{BB962C8B-B14F-4D97-AF65-F5344CB8AC3E}">
        <p14:creationId xmlns:p14="http://schemas.microsoft.com/office/powerpoint/2010/main" val="2595587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DF70716-6322-41F0-B006-EF1AFE077F86}" type="datetimeFigureOut">
              <a:rPr lang="en-US" smtClean="0"/>
              <a:t>11/13/2020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BD11762-2118-4FE1-945A-1ADC2D30295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373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12 VIEWS OF THE HEART</a:t>
            </a:r>
            <a:endParaRPr lang="en-US" dirty="0"/>
          </a:p>
        </p:txBody>
      </p:sp>
      <p:sp>
        <p:nvSpPr>
          <p:cNvPr id="3" name="Subtitle 2"/>
          <p:cNvSpPr>
            <a:spLocks noGrp="1"/>
          </p:cNvSpPr>
          <p:nvPr>
            <p:ph type="subTitle" idx="1"/>
          </p:nvPr>
        </p:nvSpPr>
        <p:spPr/>
        <p:txBody>
          <a:bodyPr/>
          <a:lstStyle/>
          <a:p>
            <a:r>
              <a:rPr lang="en-US" dirty="0" smtClean="0"/>
              <a:t>THE 12 VIEWS OF THE HEART</a:t>
            </a:r>
            <a:endParaRPr lang="en-US" dirty="0"/>
          </a:p>
        </p:txBody>
      </p:sp>
    </p:spTree>
    <p:extLst>
      <p:ext uri="{BB962C8B-B14F-4D97-AF65-F5344CB8AC3E}">
        <p14:creationId xmlns:p14="http://schemas.microsoft.com/office/powerpoint/2010/main" val="2811716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SIX LIMB LEADS</a:t>
            </a:r>
            <a:endParaRPr lang="en-US" dirty="0"/>
          </a:p>
        </p:txBody>
      </p:sp>
      <p:sp>
        <p:nvSpPr>
          <p:cNvPr id="3" name="Content Placeholder 2"/>
          <p:cNvSpPr>
            <a:spLocks noGrp="1"/>
          </p:cNvSpPr>
          <p:nvPr>
            <p:ph idx="1"/>
          </p:nvPr>
        </p:nvSpPr>
        <p:spPr/>
        <p:txBody>
          <a:bodyPr>
            <a:normAutofit fontScale="92500"/>
          </a:bodyPr>
          <a:lstStyle/>
          <a:p>
            <a:r>
              <a:rPr lang="en-US" sz="3600" dirty="0" smtClean="0"/>
              <a:t>To produce the six leads of the frontal plane, each of the electrodes is variably designated as positive or negative (done automatically by circuitry inside the EKG machine).</a:t>
            </a:r>
          </a:p>
          <a:p>
            <a:r>
              <a:rPr lang="en-US" sz="3600" dirty="0" smtClean="0"/>
              <a:t>Each lead has its own specific view of the heart, or angle of orientation. </a:t>
            </a:r>
          </a:p>
          <a:p>
            <a:r>
              <a:rPr lang="en-US" sz="3600" dirty="0" smtClean="0"/>
              <a:t>The angle of each lead can be determined by drawing a line from the negative electrode to the positive electrode. </a:t>
            </a:r>
          </a:p>
        </p:txBody>
      </p:sp>
    </p:spTree>
    <p:extLst>
      <p:ext uri="{BB962C8B-B14F-4D97-AF65-F5344CB8AC3E}">
        <p14:creationId xmlns:p14="http://schemas.microsoft.com/office/powerpoint/2010/main" val="2383315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SIX LIMB LEADS</a:t>
            </a:r>
            <a:endParaRPr lang="en-US" dirty="0"/>
          </a:p>
        </p:txBody>
      </p:sp>
      <p:sp>
        <p:nvSpPr>
          <p:cNvPr id="3" name="Content Placeholder 2"/>
          <p:cNvSpPr>
            <a:spLocks noGrp="1"/>
          </p:cNvSpPr>
          <p:nvPr>
            <p:ph idx="1"/>
          </p:nvPr>
        </p:nvSpPr>
        <p:spPr/>
        <p:txBody>
          <a:bodyPr>
            <a:normAutofit fontScale="92500"/>
          </a:bodyPr>
          <a:lstStyle/>
          <a:p>
            <a:r>
              <a:rPr lang="en-US" sz="3600" dirty="0"/>
              <a:t>The resultant angle is then expressed in degrees by superimposing it on the </a:t>
            </a:r>
            <a:r>
              <a:rPr lang="en-US" sz="3600" dirty="0" smtClean="0"/>
              <a:t>360° </a:t>
            </a:r>
            <a:r>
              <a:rPr lang="en-US" sz="3600" dirty="0"/>
              <a:t>circle of the frontal plane</a:t>
            </a:r>
            <a:r>
              <a:rPr lang="en-US" sz="3600" dirty="0" smtClean="0"/>
              <a:t>.</a:t>
            </a:r>
          </a:p>
          <a:p>
            <a:r>
              <a:rPr lang="en-US" sz="3600" dirty="0" smtClean="0"/>
              <a:t>The three standard limb leads are defined as follows:</a:t>
            </a:r>
          </a:p>
          <a:p>
            <a:pPr marL="0" indent="0">
              <a:buNone/>
            </a:pPr>
            <a:r>
              <a:rPr lang="en-US" sz="3600" dirty="0" smtClean="0"/>
              <a:t>1.Lead I is created by making the left arm positive and the right arm negative. Its angle of orientation is 0°.</a:t>
            </a:r>
          </a:p>
          <a:p>
            <a:pPr marL="0" indent="0">
              <a:buNone/>
            </a:pPr>
            <a:r>
              <a:rPr lang="en-US" sz="3600" dirty="0" smtClean="0"/>
              <a:t>2.Lead II is created by making the legs positive and the right arm negative. Its angle of orientation is 60°.</a:t>
            </a:r>
          </a:p>
          <a:p>
            <a:endParaRPr lang="en-US" dirty="0"/>
          </a:p>
          <a:p>
            <a:endParaRPr lang="en-US" dirty="0" smtClean="0"/>
          </a:p>
          <a:p>
            <a:endParaRPr lang="en-US" dirty="0"/>
          </a:p>
        </p:txBody>
      </p:sp>
    </p:spTree>
    <p:extLst>
      <p:ext uri="{BB962C8B-B14F-4D97-AF65-F5344CB8AC3E}">
        <p14:creationId xmlns:p14="http://schemas.microsoft.com/office/powerpoint/2010/main" val="3275597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SIX LIMB LEADS</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a:t>3.Lead III is created by making the legs positive and the left arm negative. Its angle of orientation is </a:t>
            </a:r>
            <a:r>
              <a:rPr lang="en-US" sz="3600" dirty="0" smtClean="0"/>
              <a:t>120°.</a:t>
            </a:r>
            <a:endParaRPr lang="en-US" sz="3600" dirty="0"/>
          </a:p>
          <a:p>
            <a:endParaRPr lang="en-US" sz="3600" dirty="0"/>
          </a:p>
        </p:txBody>
      </p:sp>
    </p:spTree>
    <p:extLst>
      <p:ext uri="{BB962C8B-B14F-4D97-AF65-F5344CB8AC3E}">
        <p14:creationId xmlns:p14="http://schemas.microsoft.com/office/powerpoint/2010/main" val="1891388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SIX LIMB LEADS</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7127" y="1996001"/>
            <a:ext cx="7413456" cy="4238544"/>
          </a:xfrm>
        </p:spPr>
      </p:pic>
    </p:spTree>
    <p:extLst>
      <p:ext uri="{BB962C8B-B14F-4D97-AF65-F5344CB8AC3E}">
        <p14:creationId xmlns:p14="http://schemas.microsoft.com/office/powerpoint/2010/main" val="2389115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SIX LIMB LEADS</a:t>
            </a:r>
            <a:endParaRPr lang="en-US" dirty="0"/>
          </a:p>
        </p:txBody>
      </p:sp>
      <p:sp>
        <p:nvSpPr>
          <p:cNvPr id="3" name="Content Placeholder 2"/>
          <p:cNvSpPr>
            <a:spLocks noGrp="1"/>
          </p:cNvSpPr>
          <p:nvPr>
            <p:ph idx="1"/>
          </p:nvPr>
        </p:nvSpPr>
        <p:spPr/>
        <p:txBody>
          <a:bodyPr>
            <a:noAutofit/>
          </a:bodyPr>
          <a:lstStyle/>
          <a:p>
            <a:r>
              <a:rPr lang="en-US" sz="3600" dirty="0" smtClean="0"/>
              <a:t>The three augmented limb leads are created somewhat differently. </a:t>
            </a:r>
          </a:p>
          <a:p>
            <a:r>
              <a:rPr lang="en-US" sz="3600" dirty="0" smtClean="0"/>
              <a:t>A single lead is chosen to be positive, and all the others are made negative, with their average essentially serving as the negative electrode. </a:t>
            </a:r>
          </a:p>
        </p:txBody>
      </p:sp>
    </p:spTree>
    <p:extLst>
      <p:ext uri="{BB962C8B-B14F-4D97-AF65-F5344CB8AC3E}">
        <p14:creationId xmlns:p14="http://schemas.microsoft.com/office/powerpoint/2010/main" val="406543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SIX LIMB LEADS</a:t>
            </a:r>
            <a:endParaRPr lang="en-US" dirty="0"/>
          </a:p>
        </p:txBody>
      </p:sp>
      <p:sp>
        <p:nvSpPr>
          <p:cNvPr id="3" name="Content Placeholder 2"/>
          <p:cNvSpPr>
            <a:spLocks noGrp="1"/>
          </p:cNvSpPr>
          <p:nvPr>
            <p:ph idx="1"/>
          </p:nvPr>
        </p:nvSpPr>
        <p:spPr/>
        <p:txBody>
          <a:bodyPr>
            <a:normAutofit fontScale="92500" lnSpcReduction="20000"/>
          </a:bodyPr>
          <a:lstStyle/>
          <a:p>
            <a:r>
              <a:rPr lang="en-US" sz="3900" dirty="0"/>
              <a:t>They are called augmented leads because the EKG machinery must amplify the tracings to get an adequate recording</a:t>
            </a:r>
            <a:r>
              <a:rPr lang="en-US" sz="3900" dirty="0" smtClean="0"/>
              <a:t>.</a:t>
            </a:r>
          </a:p>
          <a:p>
            <a:pPr marL="0" indent="0">
              <a:buNone/>
            </a:pPr>
            <a:r>
              <a:rPr lang="en-US" sz="3900" dirty="0" smtClean="0"/>
              <a:t>1.Lead AVL is created by making the left arm positive and the other limbs negative. Its angle of orientation is -30°.</a:t>
            </a:r>
          </a:p>
          <a:p>
            <a:pPr marL="0" indent="0">
              <a:buNone/>
            </a:pPr>
            <a:r>
              <a:rPr lang="en-US" sz="3900" dirty="0" smtClean="0"/>
              <a:t>2.Lead AVR is created by making the right arm positive and the other limbs negative. Its angle of orientation is -150°.</a:t>
            </a:r>
          </a:p>
          <a:p>
            <a:endParaRPr lang="en-US" sz="3900" dirty="0"/>
          </a:p>
          <a:p>
            <a:endParaRPr lang="en-US" sz="3600" dirty="0"/>
          </a:p>
        </p:txBody>
      </p:sp>
    </p:spTree>
    <p:extLst>
      <p:ext uri="{BB962C8B-B14F-4D97-AF65-F5344CB8AC3E}">
        <p14:creationId xmlns:p14="http://schemas.microsoft.com/office/powerpoint/2010/main" val="2716314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SIX LIMB LEADS</a:t>
            </a:r>
            <a:endParaRPr lang="en-US" dirty="0"/>
          </a:p>
        </p:txBody>
      </p:sp>
      <p:sp>
        <p:nvSpPr>
          <p:cNvPr id="3" name="Content Placeholder 2"/>
          <p:cNvSpPr>
            <a:spLocks noGrp="1"/>
          </p:cNvSpPr>
          <p:nvPr>
            <p:ph idx="1"/>
          </p:nvPr>
        </p:nvSpPr>
        <p:spPr/>
        <p:txBody>
          <a:bodyPr/>
          <a:lstStyle/>
          <a:p>
            <a:pPr marL="0" indent="0">
              <a:buNone/>
            </a:pPr>
            <a:r>
              <a:rPr lang="en-US" sz="3600" dirty="0"/>
              <a:t>3.Lead AVF is created by making the legs positive and the other limbs negative. Its angle of orientation is +</a:t>
            </a:r>
            <a:r>
              <a:rPr lang="en-US" sz="3600" dirty="0" smtClean="0"/>
              <a:t>90°.</a:t>
            </a:r>
            <a:endParaRPr lang="en-US" sz="3600" dirty="0"/>
          </a:p>
          <a:p>
            <a:endParaRPr lang="en-US" dirty="0"/>
          </a:p>
        </p:txBody>
      </p:sp>
    </p:spTree>
    <p:extLst>
      <p:ext uri="{BB962C8B-B14F-4D97-AF65-F5344CB8AC3E}">
        <p14:creationId xmlns:p14="http://schemas.microsoft.com/office/powerpoint/2010/main" val="2377349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SIX LIMB LEADS</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7018" y="1981711"/>
            <a:ext cx="8118764" cy="4294397"/>
          </a:xfrm>
        </p:spPr>
      </p:pic>
    </p:spTree>
    <p:extLst>
      <p:ext uri="{BB962C8B-B14F-4D97-AF65-F5344CB8AC3E}">
        <p14:creationId xmlns:p14="http://schemas.microsoft.com/office/powerpoint/2010/main" val="1503341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SIX LIMB LEADS</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7673" y="1925782"/>
            <a:ext cx="6816436" cy="4419599"/>
          </a:xfrm>
        </p:spPr>
      </p:pic>
    </p:spTree>
    <p:extLst>
      <p:ext uri="{BB962C8B-B14F-4D97-AF65-F5344CB8AC3E}">
        <p14:creationId xmlns:p14="http://schemas.microsoft.com/office/powerpoint/2010/main" val="249755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SIX LIMB LEADS</a:t>
            </a:r>
            <a:endParaRPr lang="en-US" dirty="0"/>
          </a:p>
        </p:txBody>
      </p:sp>
      <p:sp>
        <p:nvSpPr>
          <p:cNvPr id="3" name="Content Placeholder 2"/>
          <p:cNvSpPr>
            <a:spLocks noGrp="1"/>
          </p:cNvSpPr>
          <p:nvPr>
            <p:ph idx="1"/>
          </p:nvPr>
        </p:nvSpPr>
        <p:spPr/>
        <p:txBody>
          <a:bodyPr>
            <a:normAutofit fontScale="92500" lnSpcReduction="20000"/>
          </a:bodyPr>
          <a:lstStyle/>
          <a:p>
            <a:r>
              <a:rPr lang="en-US" sz="3600" dirty="0" smtClean="0"/>
              <a:t>Leads II, III, and AVF are called the inferior leads because they most effectively view the inferior surface of the heart. </a:t>
            </a:r>
          </a:p>
          <a:p>
            <a:r>
              <a:rPr lang="en-US" sz="3600" dirty="0" smtClean="0"/>
              <a:t>The inferior </a:t>
            </a:r>
            <a:r>
              <a:rPr lang="en-US" sz="3600" dirty="0" smtClean="0"/>
              <a:t>surface of </a:t>
            </a:r>
            <a:r>
              <a:rPr lang="en-US" sz="3600" dirty="0" smtClean="0"/>
              <a:t>the heart is an anatomic term for the bottom of the heart, the portion that rests on the diaphragm.</a:t>
            </a:r>
          </a:p>
          <a:p>
            <a:r>
              <a:rPr lang="en-US" sz="3600" dirty="0" smtClean="0"/>
              <a:t>Leads I and AVL are often called the left lateral leads because they have the best view of the left lateral wall of the heart.</a:t>
            </a:r>
          </a:p>
          <a:p>
            <a:endParaRPr lang="en-US" sz="3600" dirty="0" smtClean="0"/>
          </a:p>
          <a:p>
            <a:endParaRPr lang="en-US" dirty="0"/>
          </a:p>
        </p:txBody>
      </p:sp>
    </p:spTree>
    <p:extLst>
      <p:ext uri="{BB962C8B-B14F-4D97-AF65-F5344CB8AC3E}">
        <p14:creationId xmlns:p14="http://schemas.microsoft.com/office/powerpoint/2010/main" val="3772494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12 VIEWS OF THE HEART</a:t>
            </a:r>
            <a:endParaRPr lang="en-US" dirty="0"/>
          </a:p>
        </p:txBody>
      </p:sp>
      <p:sp>
        <p:nvSpPr>
          <p:cNvPr id="3" name="Content Placeholder 2"/>
          <p:cNvSpPr>
            <a:spLocks noGrp="1"/>
          </p:cNvSpPr>
          <p:nvPr>
            <p:ph idx="1"/>
          </p:nvPr>
        </p:nvSpPr>
        <p:spPr/>
        <p:txBody>
          <a:bodyPr>
            <a:normAutofit/>
          </a:bodyPr>
          <a:lstStyle/>
          <a:p>
            <a:r>
              <a:rPr lang="en-US" sz="3600" dirty="0" smtClean="0"/>
              <a:t>If the heart were as simple as a single myocardial cell, a couple of recording electrodes would give us all the information we need to describe its electrical activity. </a:t>
            </a:r>
          </a:p>
          <a:p>
            <a:r>
              <a:rPr lang="en-US" sz="3600" smtClean="0"/>
              <a:t>However the </a:t>
            </a:r>
            <a:r>
              <a:rPr lang="en-US" sz="3600" dirty="0" smtClean="0"/>
              <a:t>heart is a three-dimensional organ, and its electrical activity must be understood in three dimensions as well. </a:t>
            </a:r>
          </a:p>
        </p:txBody>
      </p:sp>
    </p:spTree>
    <p:extLst>
      <p:ext uri="{BB962C8B-B14F-4D97-AF65-F5344CB8AC3E}">
        <p14:creationId xmlns:p14="http://schemas.microsoft.com/office/powerpoint/2010/main" val="2857314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SIX LIMB LEADS</a:t>
            </a:r>
            <a:endParaRPr lang="en-US" dirty="0"/>
          </a:p>
        </p:txBody>
      </p:sp>
      <p:sp>
        <p:nvSpPr>
          <p:cNvPr id="3" name="Content Placeholder 2"/>
          <p:cNvSpPr>
            <a:spLocks noGrp="1"/>
          </p:cNvSpPr>
          <p:nvPr>
            <p:ph idx="1"/>
          </p:nvPr>
        </p:nvSpPr>
        <p:spPr/>
        <p:txBody>
          <a:bodyPr>
            <a:normAutofit/>
          </a:bodyPr>
          <a:lstStyle/>
          <a:p>
            <a:r>
              <a:rPr lang="en-US" sz="3600" dirty="0" smtClean="0"/>
              <a:t>AVR </a:t>
            </a:r>
            <a:r>
              <a:rPr lang="en-US" sz="3600" dirty="0"/>
              <a:t>is pretty much a loner, and you can call it whatever you like.</a:t>
            </a:r>
          </a:p>
          <a:p>
            <a:endParaRPr lang="en-US" sz="3600" dirty="0"/>
          </a:p>
        </p:txBody>
      </p:sp>
    </p:spTree>
    <p:extLst>
      <p:ext uri="{BB962C8B-B14F-4D97-AF65-F5344CB8AC3E}">
        <p14:creationId xmlns:p14="http://schemas.microsoft.com/office/powerpoint/2010/main" val="2290951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SIX LIMB LEADS</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1825625"/>
            <a:ext cx="9815944" cy="4444546"/>
          </a:xfrm>
        </p:spPr>
      </p:pic>
    </p:spTree>
    <p:extLst>
      <p:ext uri="{BB962C8B-B14F-4D97-AF65-F5344CB8AC3E}">
        <p14:creationId xmlns:p14="http://schemas.microsoft.com/office/powerpoint/2010/main" val="1247774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SIX PRECORDIAL LEADS</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The six precordial </a:t>
            </a:r>
            <a:r>
              <a:rPr lang="en-US" sz="3600" dirty="0" smtClean="0"/>
              <a:t>leads(chest leads)are  </a:t>
            </a:r>
            <a:r>
              <a:rPr lang="en-US" sz="3600" dirty="0" smtClean="0"/>
              <a:t>easier to understand.</a:t>
            </a:r>
          </a:p>
          <a:p>
            <a:r>
              <a:rPr lang="en-US" sz="3600" dirty="0" smtClean="0"/>
              <a:t>They are arranged across the chest in a horizontal plane as illustrated below. </a:t>
            </a:r>
          </a:p>
          <a:p>
            <a:r>
              <a:rPr lang="en-US" sz="3600" dirty="0" smtClean="0"/>
              <a:t>Whereas the leads of the frontal plane view electrical forces moving up and down and left and right, the precordial leads record forces moving anteriorly and posteriorly.</a:t>
            </a:r>
          </a:p>
        </p:txBody>
      </p:sp>
    </p:spTree>
    <p:extLst>
      <p:ext uri="{BB962C8B-B14F-4D97-AF65-F5344CB8AC3E}">
        <p14:creationId xmlns:p14="http://schemas.microsoft.com/office/powerpoint/2010/main" val="3334472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SIX PRECORDIAL LEADS</a:t>
            </a:r>
            <a:endParaRPr lang="en-US" dirty="0"/>
          </a:p>
        </p:txBody>
      </p:sp>
      <p:sp>
        <p:nvSpPr>
          <p:cNvPr id="3" name="Content Placeholder 2"/>
          <p:cNvSpPr>
            <a:spLocks noGrp="1"/>
          </p:cNvSpPr>
          <p:nvPr>
            <p:ph idx="1"/>
          </p:nvPr>
        </p:nvSpPr>
        <p:spPr/>
        <p:txBody>
          <a:bodyPr>
            <a:normAutofit fontScale="92500" lnSpcReduction="20000"/>
          </a:bodyPr>
          <a:lstStyle/>
          <a:p>
            <a:r>
              <a:rPr lang="en-US" sz="3600" dirty="0"/>
              <a:t>To create the six precordial leads, each chest electrode is made positive in turn, and the whole body is taken as the common ground. </a:t>
            </a:r>
          </a:p>
          <a:p>
            <a:r>
              <a:rPr lang="en-US" sz="3600" dirty="0"/>
              <a:t>The six positive electrodes, creating the precordial leads V</a:t>
            </a:r>
            <a:r>
              <a:rPr lang="en-US" sz="3600" baseline="-25000" dirty="0"/>
              <a:t>1</a:t>
            </a:r>
            <a:r>
              <a:rPr lang="en-US" sz="3600" dirty="0"/>
              <a:t> through V</a:t>
            </a:r>
            <a:r>
              <a:rPr lang="en-US" sz="3600" baseline="-25000" dirty="0"/>
              <a:t>6</a:t>
            </a:r>
            <a:r>
              <a:rPr lang="en-US" sz="3600" dirty="0"/>
              <a:t>, are positioned as follows</a:t>
            </a:r>
            <a:r>
              <a:rPr lang="en-US" sz="3600" dirty="0" smtClean="0"/>
              <a:t>:</a:t>
            </a:r>
          </a:p>
          <a:p>
            <a:r>
              <a:rPr lang="en-US" sz="3600" dirty="0" smtClean="0"/>
              <a:t>V</a:t>
            </a:r>
            <a:r>
              <a:rPr lang="en-US" sz="3600" baseline="-25000" dirty="0" smtClean="0"/>
              <a:t>1</a:t>
            </a:r>
            <a:r>
              <a:rPr lang="en-US" sz="3600" dirty="0" smtClean="0"/>
              <a:t> is placed in the fourth intercostal space to the right of the sternum.</a:t>
            </a:r>
          </a:p>
          <a:p>
            <a:r>
              <a:rPr lang="en-US" sz="3600" dirty="0" smtClean="0"/>
              <a:t>V</a:t>
            </a:r>
            <a:r>
              <a:rPr lang="en-US" sz="3600" baseline="-25000" dirty="0" smtClean="0"/>
              <a:t>2</a:t>
            </a:r>
            <a:r>
              <a:rPr lang="en-US" sz="3600" dirty="0" smtClean="0"/>
              <a:t> is placed in the fourth intercostal space to the left of the sternum.</a:t>
            </a:r>
          </a:p>
          <a:p>
            <a:endParaRPr lang="en-US" dirty="0"/>
          </a:p>
        </p:txBody>
      </p:sp>
    </p:spTree>
    <p:extLst>
      <p:ext uri="{BB962C8B-B14F-4D97-AF65-F5344CB8AC3E}">
        <p14:creationId xmlns:p14="http://schemas.microsoft.com/office/powerpoint/2010/main" val="516339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SIX PRECORDIAL LEADS</a:t>
            </a:r>
            <a:endParaRPr lang="en-US" dirty="0"/>
          </a:p>
        </p:txBody>
      </p:sp>
      <p:sp>
        <p:nvSpPr>
          <p:cNvPr id="3" name="Content Placeholder 2"/>
          <p:cNvSpPr>
            <a:spLocks noGrp="1"/>
          </p:cNvSpPr>
          <p:nvPr>
            <p:ph idx="1"/>
          </p:nvPr>
        </p:nvSpPr>
        <p:spPr/>
        <p:txBody>
          <a:bodyPr/>
          <a:lstStyle/>
          <a:p>
            <a:r>
              <a:rPr lang="en-US" sz="3600" dirty="0"/>
              <a:t>V</a:t>
            </a:r>
            <a:r>
              <a:rPr lang="en-US" sz="3600" baseline="-25000" dirty="0"/>
              <a:t>3</a:t>
            </a:r>
            <a:r>
              <a:rPr lang="en-US" sz="3600" dirty="0"/>
              <a:t> is placed between V</a:t>
            </a:r>
            <a:r>
              <a:rPr lang="en-US" sz="3600" baseline="-25000" dirty="0"/>
              <a:t>2</a:t>
            </a:r>
            <a:r>
              <a:rPr lang="en-US" sz="3600" dirty="0"/>
              <a:t> and V</a:t>
            </a:r>
            <a:r>
              <a:rPr lang="en-US" sz="3600" baseline="-25000" dirty="0"/>
              <a:t>4</a:t>
            </a:r>
            <a:r>
              <a:rPr lang="en-US" sz="3600" dirty="0"/>
              <a:t>.</a:t>
            </a:r>
          </a:p>
          <a:p>
            <a:r>
              <a:rPr lang="en-US" sz="3600" dirty="0"/>
              <a:t>V</a:t>
            </a:r>
            <a:r>
              <a:rPr lang="en-US" sz="3600" baseline="-25000" dirty="0"/>
              <a:t>4</a:t>
            </a:r>
            <a:r>
              <a:rPr lang="en-US" sz="3600" dirty="0"/>
              <a:t> is placed in the fifth intercostal space in the midclavicular line.</a:t>
            </a:r>
          </a:p>
          <a:p>
            <a:r>
              <a:rPr lang="en-US" sz="3600" dirty="0"/>
              <a:t>V</a:t>
            </a:r>
            <a:r>
              <a:rPr lang="en-US" sz="3600" baseline="-25000" dirty="0"/>
              <a:t>5</a:t>
            </a:r>
            <a:r>
              <a:rPr lang="en-US" sz="3600" dirty="0"/>
              <a:t> is placed between V</a:t>
            </a:r>
            <a:r>
              <a:rPr lang="en-US" sz="3600" baseline="-25000" dirty="0"/>
              <a:t>4</a:t>
            </a:r>
            <a:r>
              <a:rPr lang="en-US" sz="3600" dirty="0"/>
              <a:t> and V</a:t>
            </a:r>
            <a:r>
              <a:rPr lang="en-US" sz="3600" baseline="-25000" dirty="0"/>
              <a:t>6</a:t>
            </a:r>
            <a:r>
              <a:rPr lang="en-US" sz="3600" dirty="0"/>
              <a:t>.</a:t>
            </a:r>
          </a:p>
          <a:p>
            <a:r>
              <a:rPr lang="en-US" sz="3600" dirty="0"/>
              <a:t>V</a:t>
            </a:r>
            <a:r>
              <a:rPr lang="en-US" sz="3600" baseline="-25000" dirty="0"/>
              <a:t>6</a:t>
            </a:r>
            <a:r>
              <a:rPr lang="en-US" sz="3600" dirty="0"/>
              <a:t> is placed in the fifth intercostal space in the </a:t>
            </a:r>
            <a:r>
              <a:rPr lang="en-US" sz="3600" dirty="0" err="1"/>
              <a:t>midaxillary</a:t>
            </a:r>
            <a:r>
              <a:rPr lang="en-US" sz="3600" dirty="0"/>
              <a:t> line.</a:t>
            </a:r>
          </a:p>
          <a:p>
            <a:endParaRPr lang="en-US" dirty="0"/>
          </a:p>
          <a:p>
            <a:endParaRPr lang="en-US" dirty="0"/>
          </a:p>
          <a:p>
            <a:endParaRPr lang="en-US" dirty="0"/>
          </a:p>
        </p:txBody>
      </p:sp>
    </p:spTree>
    <p:extLst>
      <p:ext uri="{BB962C8B-B14F-4D97-AF65-F5344CB8AC3E}">
        <p14:creationId xmlns:p14="http://schemas.microsoft.com/office/powerpoint/2010/main" val="1645688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SIX PRECORDIAL LEADS</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77877"/>
            <a:ext cx="9012381" cy="4431484"/>
          </a:xfrm>
        </p:spPr>
      </p:pic>
    </p:spTree>
    <p:extLst>
      <p:ext uri="{BB962C8B-B14F-4D97-AF65-F5344CB8AC3E}">
        <p14:creationId xmlns:p14="http://schemas.microsoft.com/office/powerpoint/2010/main" val="654598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SIX PRECORDIAL LEADS</a:t>
            </a:r>
            <a:endParaRPr lang="en-US" dirty="0"/>
          </a:p>
        </p:txBody>
      </p:sp>
      <p:sp>
        <p:nvSpPr>
          <p:cNvPr id="3" name="Content Placeholder 2"/>
          <p:cNvSpPr>
            <a:spLocks noGrp="1"/>
          </p:cNvSpPr>
          <p:nvPr>
            <p:ph idx="1"/>
          </p:nvPr>
        </p:nvSpPr>
        <p:spPr/>
        <p:txBody>
          <a:bodyPr>
            <a:normAutofit/>
          </a:bodyPr>
          <a:lstStyle/>
          <a:p>
            <a:r>
              <a:rPr lang="en-US" sz="3600" dirty="0" smtClean="0"/>
              <a:t>Just like the limb leads, each precordial lead has its own particular line of sight and region of the heart that it views best.</a:t>
            </a:r>
          </a:p>
          <a:p>
            <a:r>
              <a:rPr lang="en-US" sz="3600" dirty="0" smtClean="0"/>
              <a:t>Note that the right ventricle lies anteriorly and medially within the body cavity, and the left ventricle lies posteriorly and laterally. </a:t>
            </a:r>
          </a:p>
        </p:txBody>
      </p:sp>
    </p:spTree>
    <p:extLst>
      <p:ext uri="{BB962C8B-B14F-4D97-AF65-F5344CB8AC3E}">
        <p14:creationId xmlns:p14="http://schemas.microsoft.com/office/powerpoint/2010/main" val="4764608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SIX PRECORDIAL LEADS</a:t>
            </a:r>
            <a:endParaRPr lang="en-US" dirty="0"/>
          </a:p>
        </p:txBody>
      </p:sp>
      <p:sp>
        <p:nvSpPr>
          <p:cNvPr id="3" name="Content Placeholder 2"/>
          <p:cNvSpPr>
            <a:spLocks noGrp="1"/>
          </p:cNvSpPr>
          <p:nvPr>
            <p:ph idx="1"/>
          </p:nvPr>
        </p:nvSpPr>
        <p:spPr/>
        <p:txBody>
          <a:bodyPr/>
          <a:lstStyle/>
          <a:p>
            <a:r>
              <a:rPr lang="en-US" sz="3600" dirty="0"/>
              <a:t>Leads V</a:t>
            </a:r>
            <a:r>
              <a:rPr lang="en-US" sz="3600" baseline="-25000" dirty="0"/>
              <a:t>1</a:t>
            </a:r>
            <a:r>
              <a:rPr lang="en-US" sz="3600" dirty="0"/>
              <a:t> and V</a:t>
            </a:r>
            <a:r>
              <a:rPr lang="en-US" sz="3600" baseline="-25000" dirty="0"/>
              <a:t>2</a:t>
            </a:r>
            <a:r>
              <a:rPr lang="en-US" sz="3600" dirty="0"/>
              <a:t> lie directly over the right ventricle, V</a:t>
            </a:r>
            <a:r>
              <a:rPr lang="en-US" sz="3600" baseline="-25000" dirty="0"/>
              <a:t>3</a:t>
            </a:r>
            <a:r>
              <a:rPr lang="en-US" sz="3600" dirty="0"/>
              <a:t> and V</a:t>
            </a:r>
            <a:r>
              <a:rPr lang="en-US" sz="3600" baseline="-25000" dirty="0"/>
              <a:t>4</a:t>
            </a:r>
            <a:r>
              <a:rPr lang="en-US" sz="3600" dirty="0"/>
              <a:t> over the interventricular septum, and V</a:t>
            </a:r>
            <a:r>
              <a:rPr lang="en-US" sz="3600" baseline="-25000" dirty="0"/>
              <a:t>5</a:t>
            </a:r>
            <a:r>
              <a:rPr lang="en-US" sz="3600" dirty="0"/>
              <a:t> and V</a:t>
            </a:r>
            <a:r>
              <a:rPr lang="en-US" sz="3600" baseline="-25000" dirty="0"/>
              <a:t>6</a:t>
            </a:r>
            <a:r>
              <a:rPr lang="en-US" sz="3600" dirty="0"/>
              <a:t> over the left ventricle.</a:t>
            </a:r>
          </a:p>
          <a:p>
            <a:r>
              <a:rPr lang="en-US" sz="3600" dirty="0" smtClean="0"/>
              <a:t>Leads </a:t>
            </a:r>
            <a:r>
              <a:rPr lang="en-US" sz="3600" dirty="0"/>
              <a:t>V</a:t>
            </a:r>
            <a:r>
              <a:rPr lang="en-US" sz="3600" baseline="-25000" dirty="0"/>
              <a:t>1</a:t>
            </a:r>
            <a:r>
              <a:rPr lang="en-US" sz="3600" dirty="0"/>
              <a:t> through V</a:t>
            </a:r>
            <a:r>
              <a:rPr lang="en-US" sz="3600" baseline="-25000" dirty="0"/>
              <a:t>4</a:t>
            </a:r>
            <a:r>
              <a:rPr lang="en-US" sz="3600" dirty="0"/>
              <a:t> are often referred to as the anterior leads, and V</a:t>
            </a:r>
            <a:r>
              <a:rPr lang="en-US" sz="3600" baseline="-25000" dirty="0"/>
              <a:t>5</a:t>
            </a:r>
            <a:r>
              <a:rPr lang="en-US" sz="3600" dirty="0"/>
              <a:t> and V</a:t>
            </a:r>
            <a:r>
              <a:rPr lang="en-US" sz="3600" baseline="-25000" dirty="0"/>
              <a:t>6</a:t>
            </a:r>
            <a:r>
              <a:rPr lang="en-US" sz="3600" dirty="0"/>
              <a:t> join I and AVL as left lateral leads.</a:t>
            </a:r>
          </a:p>
          <a:p>
            <a:endParaRPr lang="en-US" sz="3600" dirty="0" smtClean="0"/>
          </a:p>
          <a:p>
            <a:endParaRPr lang="en-US" dirty="0"/>
          </a:p>
        </p:txBody>
      </p:sp>
    </p:spTree>
    <p:extLst>
      <p:ext uri="{BB962C8B-B14F-4D97-AF65-F5344CB8AC3E}">
        <p14:creationId xmlns:p14="http://schemas.microsoft.com/office/powerpoint/2010/main" val="3647060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SIX PRECORDIAL LEADS</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9345" y="1967345"/>
            <a:ext cx="4481235" cy="3962400"/>
          </a:xfrm>
        </p:spPr>
      </p:pic>
    </p:spTree>
    <p:extLst>
      <p:ext uri="{BB962C8B-B14F-4D97-AF65-F5344CB8AC3E}">
        <p14:creationId xmlns:p14="http://schemas.microsoft.com/office/powerpoint/2010/main" val="499777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NORMAL 12-LEAD EKG</a:t>
            </a:r>
            <a:endParaRPr lang="en-US" dirty="0"/>
          </a:p>
        </p:txBody>
      </p:sp>
      <p:sp>
        <p:nvSpPr>
          <p:cNvPr id="3" name="Content Placeholder 2"/>
          <p:cNvSpPr>
            <a:spLocks noGrp="1"/>
          </p:cNvSpPr>
          <p:nvPr>
            <p:ph idx="1"/>
          </p:nvPr>
        </p:nvSpPr>
        <p:spPr/>
        <p:txBody>
          <a:bodyPr>
            <a:noAutofit/>
          </a:bodyPr>
          <a:lstStyle/>
          <a:p>
            <a:r>
              <a:rPr lang="en-US" sz="3600" dirty="0" smtClean="0"/>
              <a:t>The </a:t>
            </a:r>
            <a:r>
              <a:rPr lang="en-US" sz="3600" dirty="0"/>
              <a:t>three things necessary to derive the normal 12-lead EKG</a:t>
            </a:r>
            <a:r>
              <a:rPr lang="en-US" sz="3600" dirty="0" smtClean="0"/>
              <a:t>:</a:t>
            </a:r>
          </a:p>
          <a:p>
            <a:pPr marL="0" indent="0">
              <a:buNone/>
            </a:pPr>
            <a:r>
              <a:rPr lang="en-US" sz="3600" dirty="0" smtClean="0"/>
              <a:t>1.The </a:t>
            </a:r>
            <a:r>
              <a:rPr lang="en-US" sz="3600" dirty="0"/>
              <a:t>normal pathway of cardiac electrical activation and the names of the segments, waves, and intervals that are generated</a:t>
            </a:r>
          </a:p>
          <a:p>
            <a:pPr marL="0" indent="0">
              <a:buNone/>
            </a:pPr>
            <a:r>
              <a:rPr lang="en-US" sz="3600" dirty="0" smtClean="0"/>
              <a:t>2.The </a:t>
            </a:r>
            <a:r>
              <a:rPr lang="en-US" sz="3600" dirty="0"/>
              <a:t>orientation of all 12 leads, six in the frontal plane and six in the horizontal </a:t>
            </a:r>
            <a:r>
              <a:rPr lang="en-US" sz="3600" dirty="0" smtClean="0"/>
              <a:t>plane</a:t>
            </a:r>
            <a:endParaRPr lang="en-US" sz="3600" dirty="0"/>
          </a:p>
        </p:txBody>
      </p:sp>
    </p:spTree>
    <p:extLst>
      <p:ext uri="{BB962C8B-B14F-4D97-AF65-F5344CB8AC3E}">
        <p14:creationId xmlns:p14="http://schemas.microsoft.com/office/powerpoint/2010/main" val="96399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12 VIEWS OF THE HEART</a:t>
            </a:r>
            <a:endParaRPr lang="en-US" dirty="0"/>
          </a:p>
        </p:txBody>
      </p:sp>
      <p:sp>
        <p:nvSpPr>
          <p:cNvPr id="3" name="Content Placeholder 2"/>
          <p:cNvSpPr>
            <a:spLocks noGrp="1"/>
          </p:cNvSpPr>
          <p:nvPr>
            <p:ph idx="1"/>
          </p:nvPr>
        </p:nvSpPr>
        <p:spPr/>
        <p:txBody>
          <a:bodyPr>
            <a:normAutofit fontScale="92500"/>
          </a:bodyPr>
          <a:lstStyle/>
          <a:p>
            <a:r>
              <a:rPr lang="en-US" sz="3900" dirty="0"/>
              <a:t>A couple of electrodes are not adequate to do </a:t>
            </a:r>
            <a:r>
              <a:rPr lang="en-US" sz="3900" dirty="0" smtClean="0"/>
              <a:t>this.</a:t>
            </a:r>
          </a:p>
          <a:p>
            <a:r>
              <a:rPr lang="en-US" sz="3900" dirty="0"/>
              <a:t>T</a:t>
            </a:r>
            <a:r>
              <a:rPr lang="en-US" sz="3900" dirty="0" smtClean="0"/>
              <a:t>he standard EKG consists of 12 leads, with each lead determined by the placement and orientation of various electrodes on the body. </a:t>
            </a:r>
          </a:p>
          <a:p>
            <a:r>
              <a:rPr lang="en-US" sz="3900" dirty="0" smtClean="0"/>
              <a:t>Each lead views the heart at a unique angle, enhancing its sensitivity to a particular region of the heart at the expense of others. </a:t>
            </a:r>
          </a:p>
          <a:p>
            <a:endParaRPr lang="en-US" dirty="0"/>
          </a:p>
        </p:txBody>
      </p:sp>
    </p:spTree>
    <p:extLst>
      <p:ext uri="{BB962C8B-B14F-4D97-AF65-F5344CB8AC3E}">
        <p14:creationId xmlns:p14="http://schemas.microsoft.com/office/powerpoint/2010/main" val="36748137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NORMAL 12-LEAD EKG</a:t>
            </a:r>
          </a:p>
        </p:txBody>
      </p:sp>
      <p:sp>
        <p:nvSpPr>
          <p:cNvPr id="3" name="Content Placeholder 2"/>
          <p:cNvSpPr>
            <a:spLocks noGrp="1"/>
          </p:cNvSpPr>
          <p:nvPr>
            <p:ph idx="1"/>
          </p:nvPr>
        </p:nvSpPr>
        <p:spPr/>
        <p:txBody>
          <a:bodyPr>
            <a:normAutofit/>
          </a:bodyPr>
          <a:lstStyle/>
          <a:p>
            <a:pPr marL="0" indent="0">
              <a:buNone/>
            </a:pPr>
            <a:r>
              <a:rPr lang="en-US" sz="3600" dirty="0"/>
              <a:t>3.The simple concept that each lead records the average current flow at any given moment.</a:t>
            </a:r>
          </a:p>
          <a:p>
            <a:endParaRPr lang="en-US" sz="3600" dirty="0"/>
          </a:p>
          <a:p>
            <a:endParaRPr lang="en-US" sz="3600" dirty="0"/>
          </a:p>
        </p:txBody>
      </p:sp>
    </p:spTree>
    <p:extLst>
      <p:ext uri="{BB962C8B-B14F-4D97-AF65-F5344CB8AC3E}">
        <p14:creationId xmlns:p14="http://schemas.microsoft.com/office/powerpoint/2010/main" val="207446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 WAVE</a:t>
            </a:r>
            <a:endParaRPr lang="en-US" dirty="0"/>
          </a:p>
        </p:txBody>
      </p:sp>
      <p:sp>
        <p:nvSpPr>
          <p:cNvPr id="3" name="Content Placeholder 2"/>
          <p:cNvSpPr>
            <a:spLocks noGrp="1"/>
          </p:cNvSpPr>
          <p:nvPr>
            <p:ph idx="1"/>
          </p:nvPr>
        </p:nvSpPr>
        <p:spPr/>
        <p:txBody>
          <a:bodyPr>
            <a:noAutofit/>
          </a:bodyPr>
          <a:lstStyle/>
          <a:p>
            <a:r>
              <a:rPr lang="en-US" sz="3600" dirty="0"/>
              <a:t>Atrial depolarization begins at the sinus node, high up in the right atrium. </a:t>
            </a:r>
            <a:endParaRPr lang="en-US" sz="3600" dirty="0" smtClean="0"/>
          </a:p>
          <a:p>
            <a:r>
              <a:rPr lang="en-US" sz="3600" dirty="0" smtClean="0"/>
              <a:t>The </a:t>
            </a:r>
            <a:r>
              <a:rPr lang="en-US" sz="3600" dirty="0"/>
              <a:t>right atrium depolarizes first, then the left </a:t>
            </a:r>
            <a:r>
              <a:rPr lang="en-US" sz="3600" dirty="0" smtClean="0"/>
              <a:t>atrium depolarizes</a:t>
            </a:r>
            <a:r>
              <a:rPr lang="en-US" sz="3600" dirty="0"/>
              <a:t>. </a:t>
            </a:r>
            <a:endParaRPr lang="en-US" sz="3600" dirty="0" smtClean="0"/>
          </a:p>
          <a:p>
            <a:r>
              <a:rPr lang="en-US" sz="3600" dirty="0" smtClean="0"/>
              <a:t>The </a:t>
            </a:r>
            <a:r>
              <a:rPr lang="en-US" sz="3600" dirty="0"/>
              <a:t>vector of current flow for the atria, therefore, points from right to left and slightly inferiorly (large arrow</a:t>
            </a:r>
            <a:r>
              <a:rPr lang="en-US" sz="3600" dirty="0" smtClean="0"/>
              <a:t>).</a:t>
            </a:r>
            <a:endParaRPr lang="en-US" sz="3600" dirty="0"/>
          </a:p>
        </p:txBody>
      </p:sp>
    </p:spTree>
    <p:extLst>
      <p:ext uri="{BB962C8B-B14F-4D97-AF65-F5344CB8AC3E}">
        <p14:creationId xmlns:p14="http://schemas.microsoft.com/office/powerpoint/2010/main" val="36206070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 WAVE</a:t>
            </a:r>
          </a:p>
        </p:txBody>
      </p:sp>
      <p:sp>
        <p:nvSpPr>
          <p:cNvPr id="3" name="Content Placeholder 2"/>
          <p:cNvSpPr>
            <a:spLocks noGrp="1"/>
          </p:cNvSpPr>
          <p:nvPr>
            <p:ph idx="1"/>
          </p:nvPr>
        </p:nvSpPr>
        <p:spPr/>
        <p:txBody>
          <a:bodyPr/>
          <a:lstStyle/>
          <a:p>
            <a:r>
              <a:rPr lang="en-US" sz="3600" dirty="0"/>
              <a:t>Any lead that views the wave of atrial depolarization as moving toward it will record a positive deflection on the EKG paper. </a:t>
            </a:r>
          </a:p>
          <a:p>
            <a:r>
              <a:rPr lang="en-US" sz="3600" dirty="0"/>
              <a:t>The left lateral and inferior leads clearly fit this description.</a:t>
            </a:r>
          </a:p>
          <a:p>
            <a:endParaRPr lang="en-US" dirty="0"/>
          </a:p>
          <a:p>
            <a:endParaRPr lang="en-US" dirty="0"/>
          </a:p>
        </p:txBody>
      </p:sp>
    </p:spTree>
    <p:extLst>
      <p:ext uri="{BB962C8B-B14F-4D97-AF65-F5344CB8AC3E}">
        <p14:creationId xmlns:p14="http://schemas.microsoft.com/office/powerpoint/2010/main" val="34355906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 WAVE</a:t>
            </a:r>
          </a:p>
        </p:txBody>
      </p:sp>
      <p:sp>
        <p:nvSpPr>
          <p:cNvPr id="3" name="Content Placeholder 2"/>
          <p:cNvSpPr>
            <a:spLocks noGrp="1"/>
          </p:cNvSpPr>
          <p:nvPr>
            <p:ph idx="1"/>
          </p:nvPr>
        </p:nvSpPr>
        <p:spPr/>
        <p:txBody>
          <a:bodyPr>
            <a:normAutofit lnSpcReduction="10000"/>
          </a:bodyPr>
          <a:lstStyle/>
          <a:p>
            <a:r>
              <a:rPr lang="en-US" sz="3600" dirty="0"/>
              <a:t>In the frontal plane, these leads include the left lateral leads I and AVL and the inferior leads II and AVF.</a:t>
            </a:r>
          </a:p>
          <a:p>
            <a:r>
              <a:rPr lang="en-US" sz="3600" dirty="0"/>
              <a:t>Lead III, which is also one of the inferior leads, is positioned a bit differently. </a:t>
            </a:r>
            <a:endParaRPr lang="en-US" sz="3600" dirty="0" smtClean="0"/>
          </a:p>
          <a:p>
            <a:r>
              <a:rPr lang="en-US" sz="3600" dirty="0" smtClean="0"/>
              <a:t>It </a:t>
            </a:r>
            <a:r>
              <a:rPr lang="en-US" sz="3600" dirty="0"/>
              <a:t>is the most rightward (orientation +</a:t>
            </a:r>
            <a:r>
              <a:rPr lang="en-US" sz="3600" dirty="0" smtClean="0"/>
              <a:t>120°) </a:t>
            </a:r>
            <a:r>
              <a:rPr lang="en-US" sz="3600" dirty="0"/>
              <a:t>of the inferior leads and actually lies nearly perpendicular to the atrial current. </a:t>
            </a:r>
            <a:endParaRPr lang="en-US" sz="3600" dirty="0" smtClean="0"/>
          </a:p>
        </p:txBody>
      </p:sp>
    </p:spTree>
    <p:extLst>
      <p:ext uri="{BB962C8B-B14F-4D97-AF65-F5344CB8AC3E}">
        <p14:creationId xmlns:p14="http://schemas.microsoft.com/office/powerpoint/2010/main" val="14877635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 WAVE</a:t>
            </a:r>
          </a:p>
        </p:txBody>
      </p:sp>
      <p:sp>
        <p:nvSpPr>
          <p:cNvPr id="3" name="Content Placeholder 2"/>
          <p:cNvSpPr>
            <a:spLocks noGrp="1"/>
          </p:cNvSpPr>
          <p:nvPr>
            <p:ph idx="1"/>
          </p:nvPr>
        </p:nvSpPr>
        <p:spPr/>
        <p:txBody>
          <a:bodyPr>
            <a:normAutofit/>
          </a:bodyPr>
          <a:lstStyle/>
          <a:p>
            <a:r>
              <a:rPr lang="en-US" sz="3600" dirty="0"/>
              <a:t>Predictably, lead III frequently records a biphasic P wave.</a:t>
            </a:r>
          </a:p>
          <a:p>
            <a:r>
              <a:rPr lang="en-US" sz="3600" dirty="0"/>
              <a:t>Lead AVR, the most rightward of all the leads of the frontal plane (orientation -</a:t>
            </a:r>
            <a:r>
              <a:rPr lang="en-US" sz="3600" dirty="0" smtClean="0"/>
              <a:t>150°), </a:t>
            </a:r>
            <a:r>
              <a:rPr lang="en-US" sz="3600" dirty="0"/>
              <a:t>sees the electrical current as moving away; hence, it records a purely negative deflection.</a:t>
            </a:r>
          </a:p>
          <a:p>
            <a:endParaRPr lang="en-US" sz="3600" dirty="0"/>
          </a:p>
        </p:txBody>
      </p:sp>
    </p:spTree>
    <p:extLst>
      <p:ext uri="{BB962C8B-B14F-4D97-AF65-F5344CB8AC3E}">
        <p14:creationId xmlns:p14="http://schemas.microsoft.com/office/powerpoint/2010/main" val="32519006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 WAVE</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5657" y="1690688"/>
            <a:ext cx="9640639" cy="4213723"/>
          </a:xfrm>
        </p:spPr>
      </p:pic>
    </p:spTree>
    <p:extLst>
      <p:ext uri="{BB962C8B-B14F-4D97-AF65-F5344CB8AC3E}">
        <p14:creationId xmlns:p14="http://schemas.microsoft.com/office/powerpoint/2010/main" val="25892767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 WAVE</a:t>
            </a:r>
          </a:p>
        </p:txBody>
      </p:sp>
      <p:sp>
        <p:nvSpPr>
          <p:cNvPr id="3" name="Content Placeholder 2"/>
          <p:cNvSpPr>
            <a:spLocks noGrp="1"/>
          </p:cNvSpPr>
          <p:nvPr>
            <p:ph idx="1"/>
          </p:nvPr>
        </p:nvSpPr>
        <p:spPr/>
        <p:txBody>
          <a:bodyPr>
            <a:normAutofit/>
          </a:bodyPr>
          <a:lstStyle/>
          <a:p>
            <a:r>
              <a:rPr lang="en-US" sz="3600" dirty="0"/>
              <a:t>In the horizontal plane, the left lateral leads V</a:t>
            </a:r>
            <a:r>
              <a:rPr lang="en-US" sz="3600" baseline="-25000" dirty="0"/>
              <a:t>5</a:t>
            </a:r>
            <a:r>
              <a:rPr lang="en-US" sz="3600" dirty="0"/>
              <a:t> and V</a:t>
            </a:r>
            <a:r>
              <a:rPr lang="en-US" sz="3600" baseline="-25000" dirty="0"/>
              <a:t>6</a:t>
            </a:r>
            <a:r>
              <a:rPr lang="en-US" sz="3600" dirty="0"/>
              <a:t> record a positive deflection, just as leads I and AVL did in the frontal plane</a:t>
            </a:r>
            <a:r>
              <a:rPr lang="en-US" sz="3600" dirty="0" smtClean="0"/>
              <a:t>.</a:t>
            </a:r>
          </a:p>
          <a:p>
            <a:r>
              <a:rPr lang="en-US" sz="3600" dirty="0" smtClean="0"/>
              <a:t>Lead </a:t>
            </a:r>
            <a:r>
              <a:rPr lang="en-US" sz="3600" dirty="0"/>
              <a:t>V</a:t>
            </a:r>
            <a:r>
              <a:rPr lang="en-US" sz="3600" baseline="-25000" dirty="0"/>
              <a:t>1</a:t>
            </a:r>
            <a:r>
              <a:rPr lang="en-US" sz="3600" dirty="0"/>
              <a:t>, lying over the right heart, is oriented perpendicularly to the direction of current flow and records a biphasic wave, just like lead III</a:t>
            </a:r>
            <a:r>
              <a:rPr lang="en-US" sz="3600" dirty="0" smtClean="0"/>
              <a:t>.</a:t>
            </a:r>
          </a:p>
          <a:p>
            <a:r>
              <a:rPr lang="en-US" sz="3600" dirty="0" smtClean="0"/>
              <a:t>Leads </a:t>
            </a:r>
            <a:r>
              <a:rPr lang="en-US" sz="3600" dirty="0"/>
              <a:t>V</a:t>
            </a:r>
            <a:r>
              <a:rPr lang="en-US" sz="3600" baseline="-25000" dirty="0"/>
              <a:t>2</a:t>
            </a:r>
            <a:r>
              <a:rPr lang="en-US" sz="3600" dirty="0"/>
              <a:t> through V</a:t>
            </a:r>
            <a:r>
              <a:rPr lang="en-US" sz="3600" baseline="-25000" dirty="0"/>
              <a:t>4</a:t>
            </a:r>
            <a:r>
              <a:rPr lang="en-US" sz="3600" dirty="0"/>
              <a:t> are variable.</a:t>
            </a:r>
          </a:p>
        </p:txBody>
      </p:sp>
    </p:spTree>
    <p:extLst>
      <p:ext uri="{BB962C8B-B14F-4D97-AF65-F5344CB8AC3E}">
        <p14:creationId xmlns:p14="http://schemas.microsoft.com/office/powerpoint/2010/main" val="25826867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 WAVE</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0972" y="1933303"/>
            <a:ext cx="8860850" cy="4232366"/>
          </a:xfrm>
        </p:spPr>
      </p:pic>
    </p:spTree>
    <p:extLst>
      <p:ext uri="{BB962C8B-B14F-4D97-AF65-F5344CB8AC3E}">
        <p14:creationId xmlns:p14="http://schemas.microsoft.com/office/powerpoint/2010/main" val="39957115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 WAVE</a:t>
            </a:r>
          </a:p>
        </p:txBody>
      </p:sp>
      <p:sp>
        <p:nvSpPr>
          <p:cNvPr id="3" name="Content Placeholder 2"/>
          <p:cNvSpPr>
            <a:spLocks noGrp="1"/>
          </p:cNvSpPr>
          <p:nvPr>
            <p:ph idx="1"/>
          </p:nvPr>
        </p:nvSpPr>
        <p:spPr/>
        <p:txBody>
          <a:bodyPr>
            <a:normAutofit/>
          </a:bodyPr>
          <a:lstStyle/>
          <a:p>
            <a:r>
              <a:rPr lang="en-US" sz="3600" dirty="0"/>
              <a:t>Because the atria are small, the voltage they can generate is also small. </a:t>
            </a:r>
            <a:endParaRPr lang="en-US" sz="3600" dirty="0" smtClean="0"/>
          </a:p>
          <a:p>
            <a:r>
              <a:rPr lang="en-US" sz="3600" dirty="0" smtClean="0"/>
              <a:t>The </a:t>
            </a:r>
            <a:r>
              <a:rPr lang="en-US" sz="3600" dirty="0"/>
              <a:t>amplitude of the P wave does not normally exceed 0.25 mV (2.5 mm, or two and one half small squares) in any lead. </a:t>
            </a:r>
            <a:endParaRPr lang="en-US" sz="3600" dirty="0" smtClean="0"/>
          </a:p>
          <a:p>
            <a:r>
              <a:rPr lang="en-US" sz="3600" dirty="0" smtClean="0"/>
              <a:t>The </a:t>
            </a:r>
            <a:r>
              <a:rPr lang="en-US" sz="3600" dirty="0"/>
              <a:t>P wave amplitude is usually most positive in lead II and most negative in lead AVR.</a:t>
            </a:r>
          </a:p>
        </p:txBody>
      </p:sp>
    </p:spTree>
    <p:extLst>
      <p:ext uri="{BB962C8B-B14F-4D97-AF65-F5344CB8AC3E}">
        <p14:creationId xmlns:p14="http://schemas.microsoft.com/office/powerpoint/2010/main" val="19687851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VARIATIONS</a:t>
            </a:r>
            <a:endParaRPr lang="en-US" dirty="0"/>
          </a:p>
        </p:txBody>
      </p:sp>
      <p:sp>
        <p:nvSpPr>
          <p:cNvPr id="3" name="Content Placeholder 2"/>
          <p:cNvSpPr>
            <a:spLocks noGrp="1"/>
          </p:cNvSpPr>
          <p:nvPr>
            <p:ph idx="1"/>
          </p:nvPr>
        </p:nvSpPr>
        <p:spPr/>
        <p:txBody>
          <a:bodyPr>
            <a:noAutofit/>
          </a:bodyPr>
          <a:lstStyle/>
          <a:p>
            <a:r>
              <a:rPr lang="en-US" sz="3600" dirty="0"/>
              <a:t>Variations in anatomy and orientation of the heart from person to person make absolute rules impossible. </a:t>
            </a:r>
            <a:endParaRPr lang="en-US" sz="3600" dirty="0" smtClean="0"/>
          </a:p>
          <a:p>
            <a:r>
              <a:rPr lang="en-US" sz="3600" dirty="0" smtClean="0"/>
              <a:t>For </a:t>
            </a:r>
            <a:r>
              <a:rPr lang="en-US" sz="3600" dirty="0"/>
              <a:t>example, although the P wave in lead III is usually biphasic, it is not uncommon for it to be negative in perfectly normal hearts. </a:t>
            </a:r>
            <a:endParaRPr lang="en-US" sz="3600" dirty="0" smtClean="0"/>
          </a:p>
        </p:txBody>
      </p:sp>
    </p:spTree>
    <p:extLst>
      <p:ext uri="{BB962C8B-B14F-4D97-AF65-F5344CB8AC3E}">
        <p14:creationId xmlns:p14="http://schemas.microsoft.com/office/powerpoint/2010/main" val="3902452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12 VIEWS OF THE HEART</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a:t>The more views, the more information provided.</a:t>
            </a:r>
          </a:p>
          <a:p>
            <a:r>
              <a:rPr lang="en-US" sz="3600" dirty="0"/>
              <a:t>To read an EKG and extract as much information as possible, you need to understand the 12-lead system</a:t>
            </a:r>
            <a:r>
              <a:rPr lang="en-US" sz="3600" dirty="0" smtClean="0"/>
              <a:t>.</a:t>
            </a:r>
          </a:p>
          <a:p>
            <a:r>
              <a:rPr lang="en-US" sz="3600" dirty="0" smtClean="0"/>
              <a:t>To prepare a patient for a 12-lead EKG, two electrodes are placed on the arms and two on the legs. </a:t>
            </a:r>
          </a:p>
          <a:p>
            <a:r>
              <a:rPr lang="en-US" sz="3600" dirty="0" smtClean="0"/>
              <a:t>These provide the basis for the six limb leads, which include the three standard leads and the three augmented leads</a:t>
            </a:r>
          </a:p>
        </p:txBody>
      </p:sp>
    </p:spTree>
    <p:extLst>
      <p:ext uri="{BB962C8B-B14F-4D97-AF65-F5344CB8AC3E}">
        <p14:creationId xmlns:p14="http://schemas.microsoft.com/office/powerpoint/2010/main" val="30300031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VARIATIONS</a:t>
            </a:r>
          </a:p>
        </p:txBody>
      </p:sp>
      <p:sp>
        <p:nvSpPr>
          <p:cNvPr id="3" name="Content Placeholder 2"/>
          <p:cNvSpPr>
            <a:spLocks noGrp="1"/>
          </p:cNvSpPr>
          <p:nvPr>
            <p:ph idx="1"/>
          </p:nvPr>
        </p:nvSpPr>
        <p:spPr/>
        <p:txBody>
          <a:bodyPr>
            <a:noAutofit/>
          </a:bodyPr>
          <a:lstStyle/>
          <a:p>
            <a:r>
              <a:rPr lang="en-US" sz="3600" dirty="0"/>
              <a:t>All it takes is a change of a few degrees in the vector of current flow to turn a biphasic wave into a negative one. </a:t>
            </a:r>
          </a:p>
          <a:p>
            <a:r>
              <a:rPr lang="en-US" sz="3600" dirty="0"/>
              <a:t>This can happen, for instance, if the patient's heart is angled slightly differently in the chest cavity. </a:t>
            </a:r>
            <a:endParaRPr lang="en-US" sz="3600" dirty="0" smtClean="0"/>
          </a:p>
          <a:p>
            <a:r>
              <a:rPr lang="en-US" sz="3600" dirty="0" smtClean="0"/>
              <a:t>For </a:t>
            </a:r>
            <a:r>
              <a:rPr lang="en-US" sz="3600" dirty="0"/>
              <a:t>this reason, the normal angle of orientation of current vectors is given in ranges, not precise numbers. </a:t>
            </a:r>
            <a:endParaRPr lang="en-US" sz="3600" dirty="0" smtClean="0"/>
          </a:p>
        </p:txBody>
      </p:sp>
    </p:spTree>
    <p:extLst>
      <p:ext uri="{BB962C8B-B14F-4D97-AF65-F5344CB8AC3E}">
        <p14:creationId xmlns:p14="http://schemas.microsoft.com/office/powerpoint/2010/main" val="36713368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 WAVE</a:t>
            </a:r>
          </a:p>
        </p:txBody>
      </p:sp>
      <p:sp>
        <p:nvSpPr>
          <p:cNvPr id="3" name="Content Placeholder 2"/>
          <p:cNvSpPr>
            <a:spLocks noGrp="1"/>
          </p:cNvSpPr>
          <p:nvPr>
            <p:ph idx="1"/>
          </p:nvPr>
        </p:nvSpPr>
        <p:spPr/>
        <p:txBody>
          <a:bodyPr>
            <a:normAutofit/>
          </a:bodyPr>
          <a:lstStyle/>
          <a:p>
            <a:r>
              <a:rPr lang="en-US" sz="3600" dirty="0"/>
              <a:t>For example, the normal range of the P wave vector is </a:t>
            </a:r>
            <a:r>
              <a:rPr lang="en-US" sz="3600" dirty="0" smtClean="0"/>
              <a:t>0° </a:t>
            </a:r>
            <a:r>
              <a:rPr lang="en-US" sz="3600" dirty="0"/>
              <a:t>to </a:t>
            </a:r>
            <a:r>
              <a:rPr lang="en-US" sz="3600" dirty="0" smtClean="0"/>
              <a:t>70°.</a:t>
            </a:r>
            <a:endParaRPr lang="en-US" sz="3600" dirty="0"/>
          </a:p>
        </p:txBody>
      </p:sp>
    </p:spTree>
    <p:extLst>
      <p:ext uri="{BB962C8B-B14F-4D97-AF65-F5344CB8AC3E}">
        <p14:creationId xmlns:p14="http://schemas.microsoft.com/office/powerpoint/2010/main" val="34999845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 WAVE</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9531" y="1825625"/>
            <a:ext cx="9039497" cy="4431484"/>
          </a:xfrm>
        </p:spPr>
      </p:pic>
    </p:spTree>
    <p:extLst>
      <p:ext uri="{BB962C8B-B14F-4D97-AF65-F5344CB8AC3E}">
        <p14:creationId xmlns:p14="http://schemas.microsoft.com/office/powerpoint/2010/main" val="9854566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 INTERVAL</a:t>
            </a:r>
            <a:endParaRPr lang="en-US" dirty="0"/>
          </a:p>
        </p:txBody>
      </p:sp>
      <p:sp>
        <p:nvSpPr>
          <p:cNvPr id="3" name="Content Placeholder 2"/>
          <p:cNvSpPr>
            <a:spLocks noGrp="1"/>
          </p:cNvSpPr>
          <p:nvPr>
            <p:ph idx="1"/>
          </p:nvPr>
        </p:nvSpPr>
        <p:spPr/>
        <p:txBody>
          <a:bodyPr>
            <a:normAutofit/>
          </a:bodyPr>
          <a:lstStyle/>
          <a:p>
            <a:r>
              <a:rPr lang="en-US" sz="3600" dirty="0"/>
              <a:t>The PR interval represents the time from the start of atrial depolarization to the start of ventricular depolarization. </a:t>
            </a:r>
            <a:endParaRPr lang="en-US" sz="3600" dirty="0" smtClean="0"/>
          </a:p>
          <a:p>
            <a:r>
              <a:rPr lang="en-US" sz="3600" dirty="0" smtClean="0"/>
              <a:t>It </a:t>
            </a:r>
            <a:r>
              <a:rPr lang="en-US" sz="3600" dirty="0"/>
              <a:t>includes the delay in conduction that occurs at the AV node. </a:t>
            </a:r>
            <a:endParaRPr lang="en-US" sz="3600" dirty="0" smtClean="0"/>
          </a:p>
          <a:p>
            <a:r>
              <a:rPr lang="en-US" sz="3600" dirty="0" smtClean="0"/>
              <a:t>The </a:t>
            </a:r>
            <a:r>
              <a:rPr lang="en-US" sz="3600" dirty="0"/>
              <a:t>PR </a:t>
            </a:r>
            <a:r>
              <a:rPr lang="en-US" sz="3600" dirty="0" smtClean="0"/>
              <a:t>interval normally </a:t>
            </a:r>
            <a:r>
              <a:rPr lang="en-US" sz="3600" dirty="0"/>
              <a:t>lasts from 0.12 to 0.2 seconds (3 to 5 mm on the EKG paper).</a:t>
            </a:r>
          </a:p>
          <a:p>
            <a:endParaRPr lang="en-US" sz="3600" dirty="0"/>
          </a:p>
        </p:txBody>
      </p:sp>
    </p:spTree>
    <p:extLst>
      <p:ext uri="{BB962C8B-B14F-4D97-AF65-F5344CB8AC3E}">
        <p14:creationId xmlns:p14="http://schemas.microsoft.com/office/powerpoint/2010/main" val="16934001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 INTERVAL</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0321" y="1825625"/>
            <a:ext cx="5308764" cy="4326981"/>
          </a:xfrm>
        </p:spPr>
      </p:pic>
    </p:spTree>
    <p:extLst>
      <p:ext uri="{BB962C8B-B14F-4D97-AF65-F5344CB8AC3E}">
        <p14:creationId xmlns:p14="http://schemas.microsoft.com/office/powerpoint/2010/main" val="25738723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 SEGMENT</a:t>
            </a:r>
            <a:endParaRPr lang="en-US" dirty="0"/>
          </a:p>
        </p:txBody>
      </p:sp>
      <p:sp>
        <p:nvSpPr>
          <p:cNvPr id="3" name="Content Placeholder 2"/>
          <p:cNvSpPr>
            <a:spLocks noGrp="1"/>
          </p:cNvSpPr>
          <p:nvPr>
            <p:ph idx="1"/>
          </p:nvPr>
        </p:nvSpPr>
        <p:spPr/>
        <p:txBody>
          <a:bodyPr/>
          <a:lstStyle/>
          <a:p>
            <a:r>
              <a:rPr lang="en-US" sz="3600" dirty="0"/>
              <a:t>The PR segment represents the time from the end of atrial depolarization to the beginning of ventricular depolarization. </a:t>
            </a:r>
            <a:endParaRPr lang="en-US" sz="3600" dirty="0" smtClean="0"/>
          </a:p>
          <a:p>
            <a:r>
              <a:rPr lang="en-US" sz="3600" dirty="0" smtClean="0"/>
              <a:t>The </a:t>
            </a:r>
            <a:r>
              <a:rPr lang="en-US" sz="3600" dirty="0"/>
              <a:t>PR segment is usually horizontal and runs along the same baseline as the start of the P wave.</a:t>
            </a:r>
          </a:p>
          <a:p>
            <a:endParaRPr lang="en-US" dirty="0"/>
          </a:p>
        </p:txBody>
      </p:sp>
    </p:spTree>
    <p:extLst>
      <p:ext uri="{BB962C8B-B14F-4D97-AF65-F5344CB8AC3E}">
        <p14:creationId xmlns:p14="http://schemas.microsoft.com/office/powerpoint/2010/main" val="35307913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 SEGMENT</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4194" y="1825625"/>
            <a:ext cx="5137539" cy="4326981"/>
          </a:xfrm>
        </p:spPr>
      </p:pic>
    </p:spTree>
    <p:extLst>
      <p:ext uri="{BB962C8B-B14F-4D97-AF65-F5344CB8AC3E}">
        <p14:creationId xmlns:p14="http://schemas.microsoft.com/office/powerpoint/2010/main" val="9230952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QRS COMPLEX IS COMPLEX, BUT NOT COMPLICATED</a:t>
            </a:r>
            <a:endParaRPr lang="en-US" dirty="0"/>
          </a:p>
        </p:txBody>
      </p:sp>
      <p:sp>
        <p:nvSpPr>
          <p:cNvPr id="3" name="Content Placeholder 2"/>
          <p:cNvSpPr>
            <a:spLocks noGrp="1"/>
          </p:cNvSpPr>
          <p:nvPr>
            <p:ph idx="1"/>
          </p:nvPr>
        </p:nvSpPr>
        <p:spPr/>
        <p:txBody>
          <a:bodyPr>
            <a:normAutofit/>
          </a:bodyPr>
          <a:lstStyle/>
          <a:p>
            <a:r>
              <a:rPr lang="en-US" sz="3600" dirty="0"/>
              <a:t>Our wave of electrical depolarization, emerging from the AV node, is now ready to enter the ventricles.</a:t>
            </a:r>
          </a:p>
        </p:txBody>
      </p:sp>
    </p:spTree>
    <p:extLst>
      <p:ext uri="{BB962C8B-B14F-4D97-AF65-F5344CB8AC3E}">
        <p14:creationId xmlns:p14="http://schemas.microsoft.com/office/powerpoint/2010/main" val="21203840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SEPTAL Q WAVES</a:t>
            </a:r>
            <a:endParaRPr lang="en-US" dirty="0"/>
          </a:p>
        </p:txBody>
      </p:sp>
      <p:sp>
        <p:nvSpPr>
          <p:cNvPr id="3" name="Content Placeholder 2"/>
          <p:cNvSpPr>
            <a:spLocks noGrp="1"/>
          </p:cNvSpPr>
          <p:nvPr>
            <p:ph idx="1"/>
          </p:nvPr>
        </p:nvSpPr>
        <p:spPr/>
        <p:txBody>
          <a:bodyPr>
            <a:noAutofit/>
          </a:bodyPr>
          <a:lstStyle/>
          <a:p>
            <a:r>
              <a:rPr lang="en-US" sz="3600" dirty="0"/>
              <a:t>The interventricular septum, the wall of muscle separating the right and left ventricles, is the first to depolarize, and it does so in a left-to-right direction. </a:t>
            </a:r>
            <a:endParaRPr lang="en-US" sz="3600" dirty="0" smtClean="0"/>
          </a:p>
          <a:p>
            <a:r>
              <a:rPr lang="en-US" sz="3600" dirty="0" smtClean="0"/>
              <a:t>The </a:t>
            </a:r>
            <a:r>
              <a:rPr lang="en-US" sz="3600" dirty="0"/>
              <a:t>tiny septal fascicle of the left bundle branch is responsible for rapidly delivering the wave of depolarization to this region of the heart</a:t>
            </a:r>
            <a:r>
              <a:rPr lang="en-US" sz="3600" dirty="0" smtClean="0"/>
              <a:t>.</a:t>
            </a:r>
            <a:endParaRPr lang="en-US" sz="3600" dirty="0"/>
          </a:p>
        </p:txBody>
      </p:sp>
    </p:spTree>
    <p:extLst>
      <p:ext uri="{BB962C8B-B14F-4D97-AF65-F5344CB8AC3E}">
        <p14:creationId xmlns:p14="http://schemas.microsoft.com/office/powerpoint/2010/main" val="14483639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SEPTAL Q WAVES</a:t>
            </a:r>
          </a:p>
        </p:txBody>
      </p:sp>
      <p:sp>
        <p:nvSpPr>
          <p:cNvPr id="3" name="Content Placeholder 2"/>
          <p:cNvSpPr>
            <a:spLocks noGrp="1"/>
          </p:cNvSpPr>
          <p:nvPr>
            <p:ph idx="1"/>
          </p:nvPr>
        </p:nvSpPr>
        <p:spPr/>
        <p:txBody>
          <a:bodyPr>
            <a:noAutofit/>
          </a:bodyPr>
          <a:lstStyle/>
          <a:p>
            <a:r>
              <a:rPr lang="en-US" sz="3600" dirty="0"/>
              <a:t>Septal depolarization is not always visible on the EKG, but when it is, this small left-to-right depolarization inscribes a tiny negative deflection in one or several of the left lateral leads.</a:t>
            </a:r>
          </a:p>
          <a:p>
            <a:r>
              <a:rPr lang="en-US" sz="3600" dirty="0"/>
              <a:t>This initial negative deflection, or Q wave, may therefore be seen in leads I, AVL, V</a:t>
            </a:r>
            <a:r>
              <a:rPr lang="en-US" sz="3600" baseline="-25000" dirty="0"/>
              <a:t>5</a:t>
            </a:r>
            <a:r>
              <a:rPr lang="en-US" sz="3600" dirty="0"/>
              <a:t>, and V</a:t>
            </a:r>
            <a:r>
              <a:rPr lang="en-US" sz="3600" baseline="-25000" dirty="0"/>
              <a:t>6</a:t>
            </a:r>
            <a:r>
              <a:rPr lang="en-US" sz="3600" dirty="0"/>
              <a:t>. </a:t>
            </a:r>
            <a:endParaRPr lang="en-US" sz="3600" dirty="0" smtClean="0"/>
          </a:p>
          <a:p>
            <a:r>
              <a:rPr lang="en-US" sz="3600" dirty="0" smtClean="0"/>
              <a:t>Sometimes</a:t>
            </a:r>
            <a:r>
              <a:rPr lang="en-US" sz="3600" dirty="0"/>
              <a:t>, small Q waves may also be seen in the inferior leads and in V</a:t>
            </a:r>
            <a:r>
              <a:rPr lang="en-US" sz="3600" baseline="-25000" dirty="0"/>
              <a:t>3</a:t>
            </a:r>
            <a:r>
              <a:rPr lang="en-US" sz="3600" dirty="0"/>
              <a:t> and V</a:t>
            </a:r>
            <a:r>
              <a:rPr lang="en-US" sz="3600" baseline="-25000" dirty="0"/>
              <a:t>4</a:t>
            </a:r>
            <a:r>
              <a:rPr lang="en-US" sz="3600" dirty="0" smtClean="0"/>
              <a:t>.</a:t>
            </a:r>
            <a:endParaRPr lang="en-US" sz="3600" dirty="0"/>
          </a:p>
        </p:txBody>
      </p:sp>
    </p:spTree>
    <p:extLst>
      <p:ext uri="{BB962C8B-B14F-4D97-AF65-F5344CB8AC3E}">
        <p14:creationId xmlns:p14="http://schemas.microsoft.com/office/powerpoint/2010/main" val="2473516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12 VIEWS OF THE HEART</a:t>
            </a:r>
            <a:endParaRPr lang="en-US" dirty="0"/>
          </a:p>
        </p:txBody>
      </p:sp>
      <p:sp>
        <p:nvSpPr>
          <p:cNvPr id="3" name="Content Placeholder 2"/>
          <p:cNvSpPr>
            <a:spLocks noGrp="1"/>
          </p:cNvSpPr>
          <p:nvPr>
            <p:ph idx="1"/>
          </p:nvPr>
        </p:nvSpPr>
        <p:spPr/>
        <p:txBody>
          <a:bodyPr/>
          <a:lstStyle/>
          <a:p>
            <a:r>
              <a:rPr lang="en-US" sz="3600" dirty="0" smtClean="0"/>
              <a:t>Six </a:t>
            </a:r>
            <a:r>
              <a:rPr lang="en-US" sz="3600" dirty="0"/>
              <a:t>electrodes are also placed across the chest, forming the six precordial leads.</a:t>
            </a:r>
          </a:p>
          <a:p>
            <a:endParaRPr lang="en-US" sz="3600" dirty="0" smtClean="0"/>
          </a:p>
          <a:p>
            <a:endParaRPr lang="en-US" dirty="0"/>
          </a:p>
        </p:txBody>
      </p:sp>
    </p:spTree>
    <p:extLst>
      <p:ext uri="{BB962C8B-B14F-4D97-AF65-F5344CB8AC3E}">
        <p14:creationId xmlns:p14="http://schemas.microsoft.com/office/powerpoint/2010/main" val="33601110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SEPTAL Q WAVES</a:t>
            </a:r>
          </a:p>
        </p:txBody>
      </p:sp>
      <p:sp>
        <p:nvSpPr>
          <p:cNvPr id="3" name="Content Placeholder 2"/>
          <p:cNvSpPr>
            <a:spLocks noGrp="1"/>
          </p:cNvSpPr>
          <p:nvPr>
            <p:ph idx="1"/>
          </p:nvPr>
        </p:nvSpPr>
        <p:spPr/>
        <p:txBody>
          <a:bodyPr/>
          <a:lstStyle/>
          <a:p>
            <a:r>
              <a:rPr lang="en-US" sz="3600" dirty="0"/>
              <a:t>Normal septal Q waves have an amplitude of not greater than 0.1 mV.</a:t>
            </a:r>
          </a:p>
          <a:p>
            <a:endParaRPr lang="en-US" sz="3600" dirty="0"/>
          </a:p>
          <a:p>
            <a:endParaRPr lang="en-US" dirty="0"/>
          </a:p>
        </p:txBody>
      </p:sp>
    </p:spTree>
    <p:extLst>
      <p:ext uri="{BB962C8B-B14F-4D97-AF65-F5344CB8AC3E}">
        <p14:creationId xmlns:p14="http://schemas.microsoft.com/office/powerpoint/2010/main" val="5732320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SEPTAL Q WAVES</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0972" y="1904002"/>
            <a:ext cx="8417491" cy="4326981"/>
          </a:xfrm>
        </p:spPr>
      </p:pic>
    </p:spTree>
    <p:extLst>
      <p:ext uri="{BB962C8B-B14F-4D97-AF65-F5344CB8AC3E}">
        <p14:creationId xmlns:p14="http://schemas.microsoft.com/office/powerpoint/2010/main" val="32760254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REST OF THE VENTRICULAR MYOCARDIUM DEPOLARIZES</a:t>
            </a:r>
            <a:endParaRPr lang="en-US" dirty="0"/>
          </a:p>
        </p:txBody>
      </p:sp>
      <p:sp>
        <p:nvSpPr>
          <p:cNvPr id="3" name="Content Placeholder 2"/>
          <p:cNvSpPr>
            <a:spLocks noGrp="1"/>
          </p:cNvSpPr>
          <p:nvPr>
            <p:ph idx="1"/>
          </p:nvPr>
        </p:nvSpPr>
        <p:spPr/>
        <p:txBody>
          <a:bodyPr>
            <a:normAutofit lnSpcReduction="10000"/>
          </a:bodyPr>
          <a:lstStyle/>
          <a:p>
            <a:r>
              <a:rPr lang="en-US" sz="3600" dirty="0"/>
              <a:t>The remainder of the ventricles, which constitutes the vast bulk of the myocardium, depolarizes next. </a:t>
            </a:r>
            <a:endParaRPr lang="en-US" sz="3600" dirty="0" smtClean="0"/>
          </a:p>
          <a:p>
            <a:r>
              <a:rPr lang="en-US" sz="3600" dirty="0" smtClean="0"/>
              <a:t>Because </a:t>
            </a:r>
            <a:r>
              <a:rPr lang="en-US" sz="3600" dirty="0"/>
              <a:t>the left ventricle is so much more massive than the right ventricle, it dominates the remainder of the QRS complex, and the average vector of current flow swings leftward. </a:t>
            </a:r>
            <a:endParaRPr lang="en-US" sz="3600" dirty="0" smtClean="0"/>
          </a:p>
          <a:p>
            <a:r>
              <a:rPr lang="en-US" sz="3600" dirty="0" smtClean="0"/>
              <a:t>Normally</a:t>
            </a:r>
            <a:r>
              <a:rPr lang="en-US" sz="3600" dirty="0"/>
              <a:t>, this vector points anywhere from </a:t>
            </a:r>
            <a:r>
              <a:rPr lang="en-US" sz="3600" dirty="0" smtClean="0"/>
              <a:t>0° </a:t>
            </a:r>
            <a:r>
              <a:rPr lang="en-US" sz="3600" dirty="0"/>
              <a:t>to +</a:t>
            </a:r>
            <a:r>
              <a:rPr lang="en-US" sz="3600" dirty="0" smtClean="0"/>
              <a:t>90°. </a:t>
            </a:r>
          </a:p>
          <a:p>
            <a:endParaRPr lang="en-US" dirty="0"/>
          </a:p>
        </p:txBody>
      </p:sp>
    </p:spTree>
    <p:extLst>
      <p:ext uri="{BB962C8B-B14F-4D97-AF65-F5344CB8AC3E}">
        <p14:creationId xmlns:p14="http://schemas.microsoft.com/office/powerpoint/2010/main" val="17186193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REST OF THE VENTRICULAR MYOCARDIUM DEPOLARIZES</a:t>
            </a:r>
          </a:p>
        </p:txBody>
      </p:sp>
      <p:sp>
        <p:nvSpPr>
          <p:cNvPr id="3" name="Content Placeholder 2"/>
          <p:cNvSpPr>
            <a:spLocks noGrp="1"/>
          </p:cNvSpPr>
          <p:nvPr>
            <p:ph idx="1"/>
          </p:nvPr>
        </p:nvSpPr>
        <p:spPr/>
        <p:txBody>
          <a:bodyPr>
            <a:normAutofit lnSpcReduction="10000"/>
          </a:bodyPr>
          <a:lstStyle/>
          <a:p>
            <a:r>
              <a:rPr lang="en-US" sz="3600" dirty="0"/>
              <a:t>In the frontal plane, therefore, large positive deflections (R waves) may be seen in many of the left lateral and inferior leads. </a:t>
            </a:r>
          </a:p>
          <a:p>
            <a:r>
              <a:rPr lang="en-US" sz="3600" dirty="0"/>
              <a:t>Lead AVR, lying rightward, records a deep negative deflection (S wave).</a:t>
            </a:r>
          </a:p>
          <a:p>
            <a:r>
              <a:rPr lang="en-US" sz="3600" dirty="0"/>
              <a:t>In the horizontal plane, leads V</a:t>
            </a:r>
            <a:r>
              <a:rPr lang="en-US" sz="3600" baseline="-25000" dirty="0"/>
              <a:t>1</a:t>
            </a:r>
            <a:r>
              <a:rPr lang="en-US" sz="3600" dirty="0"/>
              <a:t> and V</a:t>
            </a:r>
            <a:r>
              <a:rPr lang="en-US" sz="3600" baseline="-25000" dirty="0"/>
              <a:t>2</a:t>
            </a:r>
            <a:r>
              <a:rPr lang="en-US" sz="3600" dirty="0"/>
              <a:t>, which overlie the right ventricle, record deep S waves because the current is moving leftward, away from them.</a:t>
            </a:r>
          </a:p>
        </p:txBody>
      </p:sp>
    </p:spTree>
    <p:extLst>
      <p:ext uri="{BB962C8B-B14F-4D97-AF65-F5344CB8AC3E}">
        <p14:creationId xmlns:p14="http://schemas.microsoft.com/office/powerpoint/2010/main" val="40727819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REST OF THE VENTRICULAR MYOCARDIUM DEPOLARIZES</a:t>
            </a:r>
          </a:p>
        </p:txBody>
      </p:sp>
      <p:sp>
        <p:nvSpPr>
          <p:cNvPr id="3" name="Content Placeholder 2"/>
          <p:cNvSpPr>
            <a:spLocks noGrp="1"/>
          </p:cNvSpPr>
          <p:nvPr>
            <p:ph idx="1"/>
          </p:nvPr>
        </p:nvSpPr>
        <p:spPr/>
        <p:txBody>
          <a:bodyPr>
            <a:noAutofit/>
          </a:bodyPr>
          <a:lstStyle/>
          <a:p>
            <a:r>
              <a:rPr lang="en-US" sz="3600" dirty="0"/>
              <a:t>Conversely, leads V</a:t>
            </a:r>
            <a:r>
              <a:rPr lang="en-US" sz="3600" baseline="-25000" dirty="0"/>
              <a:t>5</a:t>
            </a:r>
            <a:r>
              <a:rPr lang="en-US" sz="3600" dirty="0"/>
              <a:t> and V</a:t>
            </a:r>
            <a:r>
              <a:rPr lang="en-US" sz="3600" baseline="-25000" dirty="0"/>
              <a:t>6</a:t>
            </a:r>
            <a:r>
              <a:rPr lang="en-US" sz="3600" dirty="0"/>
              <a:t>, lying over the left ventricle, record tall positive R waves. </a:t>
            </a:r>
            <a:endParaRPr lang="en-US" sz="3600" dirty="0" smtClean="0"/>
          </a:p>
          <a:p>
            <a:r>
              <a:rPr lang="en-US" sz="3600" dirty="0" smtClean="0"/>
              <a:t>Leads </a:t>
            </a:r>
            <a:r>
              <a:rPr lang="en-US" sz="3600" dirty="0"/>
              <a:t>V</a:t>
            </a:r>
            <a:r>
              <a:rPr lang="en-US" sz="3600" baseline="-25000" dirty="0"/>
              <a:t>3</a:t>
            </a:r>
            <a:r>
              <a:rPr lang="en-US" sz="3600" dirty="0"/>
              <a:t> and V</a:t>
            </a:r>
            <a:r>
              <a:rPr lang="en-US" sz="3600" baseline="-25000" dirty="0"/>
              <a:t>4</a:t>
            </a:r>
            <a:r>
              <a:rPr lang="en-US" sz="3600" dirty="0"/>
              <a:t> represent a transition zone, and usually one of these leads records a biphasic wave, that is, an R wave and an S wave of nearly equal amplitude.</a:t>
            </a:r>
          </a:p>
          <a:p>
            <a:endParaRPr lang="en-US" sz="3600" dirty="0"/>
          </a:p>
        </p:txBody>
      </p:sp>
    </p:spTree>
    <p:extLst>
      <p:ext uri="{BB962C8B-B14F-4D97-AF65-F5344CB8AC3E}">
        <p14:creationId xmlns:p14="http://schemas.microsoft.com/office/powerpoint/2010/main" val="10576678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REST OF THE VENTRICULAR MYOCARDIUM DEPOLARIZES</a:t>
            </a:r>
          </a:p>
        </p:txBody>
      </p:sp>
      <p:sp>
        <p:nvSpPr>
          <p:cNvPr id="3" name="Content Placeholder 2"/>
          <p:cNvSpPr>
            <a:spLocks noGrp="1"/>
          </p:cNvSpPr>
          <p:nvPr>
            <p:ph idx="1"/>
          </p:nvPr>
        </p:nvSpPr>
        <p:spPr/>
        <p:txBody>
          <a:bodyPr>
            <a:noAutofit/>
          </a:bodyPr>
          <a:lstStyle/>
          <a:p>
            <a:r>
              <a:rPr lang="en-US" sz="3600" dirty="0"/>
              <a:t>This pattern of progressively increasing R-wave amplitude moving right to left in the precordial leads is called R-wave progression.</a:t>
            </a:r>
          </a:p>
          <a:p>
            <a:r>
              <a:rPr lang="en-US" sz="3600" dirty="0"/>
              <a:t>Lead V</a:t>
            </a:r>
            <a:r>
              <a:rPr lang="en-US" sz="3600" baseline="-25000" dirty="0"/>
              <a:t>1</a:t>
            </a:r>
            <a:r>
              <a:rPr lang="en-US" sz="3600" dirty="0"/>
              <a:t> has the smallest R wave; lead V</a:t>
            </a:r>
            <a:r>
              <a:rPr lang="en-US" sz="3600" baseline="-25000" dirty="0"/>
              <a:t>5</a:t>
            </a:r>
            <a:r>
              <a:rPr lang="en-US" sz="3600" dirty="0"/>
              <a:t>, the largest (the R wave in lead V</a:t>
            </a:r>
            <a:r>
              <a:rPr lang="en-US" sz="3600" baseline="-25000" dirty="0"/>
              <a:t>6</a:t>
            </a:r>
            <a:r>
              <a:rPr lang="en-US" sz="3600" dirty="0"/>
              <a:t> is usually a little smaller than that in lead V</a:t>
            </a:r>
            <a:r>
              <a:rPr lang="en-US" sz="3600" baseline="-25000" dirty="0"/>
              <a:t>5</a:t>
            </a:r>
            <a:r>
              <a:rPr lang="en-US" sz="3600" dirty="0"/>
              <a:t>). </a:t>
            </a:r>
            <a:endParaRPr lang="en-US" sz="3600" dirty="0" smtClean="0"/>
          </a:p>
        </p:txBody>
      </p:sp>
    </p:spTree>
    <p:extLst>
      <p:ext uri="{BB962C8B-B14F-4D97-AF65-F5344CB8AC3E}">
        <p14:creationId xmlns:p14="http://schemas.microsoft.com/office/powerpoint/2010/main" val="37792091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REST OF THE VENTRICULAR MYOCARDIUM DEPOLARIZES</a:t>
            </a:r>
          </a:p>
        </p:txBody>
      </p:sp>
      <p:sp>
        <p:nvSpPr>
          <p:cNvPr id="3" name="Content Placeholder 2"/>
          <p:cNvSpPr>
            <a:spLocks noGrp="1"/>
          </p:cNvSpPr>
          <p:nvPr>
            <p:ph idx="1"/>
          </p:nvPr>
        </p:nvSpPr>
        <p:spPr/>
        <p:txBody>
          <a:bodyPr>
            <a:normAutofit fontScale="92500" lnSpcReduction="10000"/>
          </a:bodyPr>
          <a:lstStyle/>
          <a:p>
            <a:r>
              <a:rPr lang="en-US" sz="3600" dirty="0"/>
              <a:t>We also speak of a transition zone, the precordial lead or leads in which the QRS complex goes from being predominantly negative to predominantly positive.</a:t>
            </a:r>
          </a:p>
          <a:p>
            <a:r>
              <a:rPr lang="en-US" sz="3600" dirty="0"/>
              <a:t>The normal transition zone occurs at leads V</a:t>
            </a:r>
            <a:r>
              <a:rPr lang="en-US" sz="3600" baseline="-25000" dirty="0"/>
              <a:t>3</a:t>
            </a:r>
            <a:r>
              <a:rPr lang="en-US" sz="3600" dirty="0"/>
              <a:t> and V</a:t>
            </a:r>
            <a:r>
              <a:rPr lang="en-US" sz="3600" baseline="-25000" dirty="0"/>
              <a:t>4</a:t>
            </a:r>
            <a:r>
              <a:rPr lang="en-US" sz="3600" dirty="0"/>
              <a:t>.</a:t>
            </a:r>
          </a:p>
          <a:p>
            <a:r>
              <a:rPr lang="en-US" sz="3600" dirty="0"/>
              <a:t>The amplitude of the QRS complex is much greater than that of the P wave because the ventricles, having so much more muscle mass than the atria, can generate a much greater electrical potential.</a:t>
            </a:r>
          </a:p>
          <a:p>
            <a:endParaRPr lang="en-US" sz="3600" dirty="0"/>
          </a:p>
        </p:txBody>
      </p:sp>
    </p:spTree>
    <p:extLst>
      <p:ext uri="{BB962C8B-B14F-4D97-AF65-F5344CB8AC3E}">
        <p14:creationId xmlns:p14="http://schemas.microsoft.com/office/powerpoint/2010/main" val="32255656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REST OF THE VENTRICULAR MYOCARDIUM DEPOLARIZES</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6469" y="1895975"/>
            <a:ext cx="9675064" cy="4361134"/>
          </a:xfrm>
        </p:spPr>
      </p:pic>
    </p:spTree>
    <p:extLst>
      <p:ext uri="{BB962C8B-B14F-4D97-AF65-F5344CB8AC3E}">
        <p14:creationId xmlns:p14="http://schemas.microsoft.com/office/powerpoint/2010/main" val="8290597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QRS INTERVAL</a:t>
            </a:r>
            <a:endParaRPr lang="en-US" dirty="0"/>
          </a:p>
        </p:txBody>
      </p:sp>
      <p:sp>
        <p:nvSpPr>
          <p:cNvPr id="3" name="Content Placeholder 2"/>
          <p:cNvSpPr>
            <a:spLocks noGrp="1"/>
          </p:cNvSpPr>
          <p:nvPr>
            <p:ph idx="1"/>
          </p:nvPr>
        </p:nvSpPr>
        <p:spPr/>
        <p:txBody>
          <a:bodyPr>
            <a:normAutofit/>
          </a:bodyPr>
          <a:lstStyle/>
          <a:p>
            <a:r>
              <a:rPr lang="en-US" sz="3600" dirty="0"/>
              <a:t>A normal QRS interval, representing the duration of the QRS complex, is 0.06 to 0.1 seconds in duration.</a:t>
            </a:r>
          </a:p>
          <a:p>
            <a:endParaRPr lang="en-US" sz="3600" dirty="0"/>
          </a:p>
        </p:txBody>
      </p:sp>
    </p:spTree>
    <p:extLst>
      <p:ext uri="{BB962C8B-B14F-4D97-AF65-F5344CB8AC3E}">
        <p14:creationId xmlns:p14="http://schemas.microsoft.com/office/powerpoint/2010/main" val="31183863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QRS INTERVAL</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2491" y="2155372"/>
            <a:ext cx="6619407" cy="3605348"/>
          </a:xfrm>
        </p:spPr>
      </p:pic>
    </p:spTree>
    <p:extLst>
      <p:ext uri="{BB962C8B-B14F-4D97-AF65-F5344CB8AC3E}">
        <p14:creationId xmlns:p14="http://schemas.microsoft.com/office/powerpoint/2010/main" val="1863768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12 VIEWS OF THE HEART</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2873" y="1867989"/>
            <a:ext cx="5441341" cy="4362994"/>
          </a:xfrm>
        </p:spPr>
      </p:pic>
    </p:spTree>
    <p:extLst>
      <p:ext uri="{BB962C8B-B14F-4D97-AF65-F5344CB8AC3E}">
        <p14:creationId xmlns:p14="http://schemas.microsoft.com/office/powerpoint/2010/main" val="5657912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 SEGMENT</a:t>
            </a:r>
            <a:endParaRPr lang="en-US" dirty="0"/>
          </a:p>
        </p:txBody>
      </p:sp>
      <p:sp>
        <p:nvSpPr>
          <p:cNvPr id="3" name="Content Placeholder 2"/>
          <p:cNvSpPr>
            <a:spLocks noGrp="1"/>
          </p:cNvSpPr>
          <p:nvPr>
            <p:ph idx="1"/>
          </p:nvPr>
        </p:nvSpPr>
        <p:spPr/>
        <p:txBody>
          <a:bodyPr>
            <a:normAutofit/>
          </a:bodyPr>
          <a:lstStyle/>
          <a:p>
            <a:r>
              <a:rPr lang="en-US" sz="3600" dirty="0"/>
              <a:t>The ST segment is usually horizontal or gently up-sloping in all leads. </a:t>
            </a:r>
            <a:endParaRPr lang="en-US" sz="3600" dirty="0" smtClean="0"/>
          </a:p>
          <a:p>
            <a:r>
              <a:rPr lang="en-US" sz="3600" dirty="0" smtClean="0"/>
              <a:t>It </a:t>
            </a:r>
            <a:r>
              <a:rPr lang="en-US" sz="3600" dirty="0"/>
              <a:t>represents the time from the end of ventricular depolarization to the start of ventricular repolarization.</a:t>
            </a:r>
          </a:p>
          <a:p>
            <a:pPr marL="0" indent="0">
              <a:buNone/>
            </a:pPr>
            <a:endParaRPr lang="en-US" sz="3600" dirty="0"/>
          </a:p>
        </p:txBody>
      </p:sp>
    </p:spTree>
    <p:extLst>
      <p:ext uri="{BB962C8B-B14F-4D97-AF65-F5344CB8AC3E}">
        <p14:creationId xmlns:p14="http://schemas.microsoft.com/office/powerpoint/2010/main" val="36111237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 SEGMENT</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596160"/>
            <a:ext cx="6239214" cy="3203749"/>
          </a:xfrm>
        </p:spPr>
      </p:pic>
    </p:spTree>
    <p:extLst>
      <p:ext uri="{BB962C8B-B14F-4D97-AF65-F5344CB8AC3E}">
        <p14:creationId xmlns:p14="http://schemas.microsoft.com/office/powerpoint/2010/main" val="22448148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 WAVE</a:t>
            </a:r>
            <a:endParaRPr lang="en-US" dirty="0"/>
          </a:p>
        </p:txBody>
      </p:sp>
      <p:sp>
        <p:nvSpPr>
          <p:cNvPr id="3" name="Content Placeholder 2"/>
          <p:cNvSpPr>
            <a:spLocks noGrp="1"/>
          </p:cNvSpPr>
          <p:nvPr>
            <p:ph idx="1"/>
          </p:nvPr>
        </p:nvSpPr>
        <p:spPr/>
        <p:txBody>
          <a:bodyPr>
            <a:normAutofit lnSpcReduction="10000"/>
          </a:bodyPr>
          <a:lstStyle/>
          <a:p>
            <a:r>
              <a:rPr lang="en-US" sz="3600" dirty="0"/>
              <a:t>The T wave represents ventricular repolarization.</a:t>
            </a:r>
          </a:p>
          <a:p>
            <a:r>
              <a:rPr lang="en-US" sz="3600" dirty="0"/>
              <a:t>Unlike depolarization, which is largely passive, repolarization requires the expenditure of a great deal of cellular energy </a:t>
            </a:r>
            <a:r>
              <a:rPr lang="en-US" sz="3600" dirty="0" smtClean="0"/>
              <a:t>(the </a:t>
            </a:r>
            <a:r>
              <a:rPr lang="en-US" sz="3600" dirty="0"/>
              <a:t>membrane pump). </a:t>
            </a:r>
            <a:endParaRPr lang="en-US" sz="3600" dirty="0" smtClean="0"/>
          </a:p>
          <a:p>
            <a:r>
              <a:rPr lang="en-US" sz="3600" dirty="0" smtClean="0"/>
              <a:t>The </a:t>
            </a:r>
            <a:r>
              <a:rPr lang="en-US" sz="3600" dirty="0"/>
              <a:t>T wave is highly susceptible to all kinds of influences, both cardiac and </a:t>
            </a:r>
            <a:r>
              <a:rPr lang="en-US" sz="3600" dirty="0" err="1"/>
              <a:t>noncardiac</a:t>
            </a:r>
            <a:r>
              <a:rPr lang="en-US" sz="3600" dirty="0"/>
              <a:t> (e.g., hormonal, neurologic), and is therefore variable in its appearance.</a:t>
            </a:r>
          </a:p>
          <a:p>
            <a:endParaRPr lang="en-US" dirty="0"/>
          </a:p>
        </p:txBody>
      </p:sp>
    </p:spTree>
    <p:extLst>
      <p:ext uri="{BB962C8B-B14F-4D97-AF65-F5344CB8AC3E}">
        <p14:creationId xmlns:p14="http://schemas.microsoft.com/office/powerpoint/2010/main" val="2131321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 WAVE</a:t>
            </a:r>
          </a:p>
        </p:txBody>
      </p:sp>
      <p:sp>
        <p:nvSpPr>
          <p:cNvPr id="3" name="Content Placeholder 2"/>
          <p:cNvSpPr>
            <a:spLocks noGrp="1"/>
          </p:cNvSpPr>
          <p:nvPr>
            <p:ph idx="1"/>
          </p:nvPr>
        </p:nvSpPr>
        <p:spPr/>
        <p:txBody>
          <a:bodyPr>
            <a:noAutofit/>
          </a:bodyPr>
          <a:lstStyle/>
          <a:p>
            <a:r>
              <a:rPr lang="en-US" sz="3600" dirty="0"/>
              <a:t>Nevertheless, certain general statements can be made. </a:t>
            </a:r>
            <a:endParaRPr lang="en-US" sz="3600" dirty="0" smtClean="0"/>
          </a:p>
          <a:p>
            <a:r>
              <a:rPr lang="en-US" sz="3600" dirty="0" smtClean="0"/>
              <a:t>In </a:t>
            </a:r>
            <a:r>
              <a:rPr lang="en-US" sz="3600" dirty="0"/>
              <a:t>the normal heart, repolarization usually begins in the last area of the heart to have been depolarized, and then travels backward, in a direction opposite that of the wave of depolarization (large arrow). </a:t>
            </a:r>
            <a:endParaRPr lang="en-US" sz="3600" dirty="0" smtClean="0"/>
          </a:p>
        </p:txBody>
      </p:sp>
    </p:spTree>
    <p:extLst>
      <p:ext uri="{BB962C8B-B14F-4D97-AF65-F5344CB8AC3E}">
        <p14:creationId xmlns:p14="http://schemas.microsoft.com/office/powerpoint/2010/main" val="24209607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 WAVE</a:t>
            </a:r>
          </a:p>
        </p:txBody>
      </p:sp>
      <p:sp>
        <p:nvSpPr>
          <p:cNvPr id="3" name="Content Placeholder 2"/>
          <p:cNvSpPr>
            <a:spLocks noGrp="1"/>
          </p:cNvSpPr>
          <p:nvPr>
            <p:ph idx="1"/>
          </p:nvPr>
        </p:nvSpPr>
        <p:spPr/>
        <p:txBody>
          <a:bodyPr/>
          <a:lstStyle/>
          <a:p>
            <a:r>
              <a:rPr lang="en-US" sz="3600" dirty="0"/>
              <a:t>Because both an approaching wave of depolarization and a receding wave of repolarization generate a positive deflection on the EKG, the same electrodes that recorded a positive deflection during depolarization (appearing as a tall R wave) will also generally record a positive deflection during repolarization (appearing as a positive T wave). </a:t>
            </a:r>
          </a:p>
          <a:p>
            <a:endParaRPr lang="en-US" dirty="0"/>
          </a:p>
        </p:txBody>
      </p:sp>
    </p:spTree>
    <p:extLst>
      <p:ext uri="{BB962C8B-B14F-4D97-AF65-F5344CB8AC3E}">
        <p14:creationId xmlns:p14="http://schemas.microsoft.com/office/powerpoint/2010/main" val="37514292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 WAVE</a:t>
            </a:r>
          </a:p>
        </p:txBody>
      </p:sp>
      <p:sp>
        <p:nvSpPr>
          <p:cNvPr id="3" name="Content Placeholder 2"/>
          <p:cNvSpPr>
            <a:spLocks noGrp="1"/>
          </p:cNvSpPr>
          <p:nvPr>
            <p:ph idx="1"/>
          </p:nvPr>
        </p:nvSpPr>
        <p:spPr/>
        <p:txBody>
          <a:bodyPr>
            <a:normAutofit/>
          </a:bodyPr>
          <a:lstStyle/>
          <a:p>
            <a:r>
              <a:rPr lang="en-US" sz="3600" dirty="0"/>
              <a:t>It is therefore typical and normal to find positive T waves in the same leads that have tall R waves.</a:t>
            </a:r>
          </a:p>
          <a:p>
            <a:r>
              <a:rPr lang="en-US" sz="3600" dirty="0"/>
              <a:t>The amplitude, or height, of a normal T wave is one third to two thirds that of the corresponding R wave.</a:t>
            </a:r>
          </a:p>
          <a:p>
            <a:endParaRPr lang="en-US" sz="3600" dirty="0"/>
          </a:p>
        </p:txBody>
      </p:sp>
    </p:spTree>
    <p:extLst>
      <p:ext uri="{BB962C8B-B14F-4D97-AF65-F5344CB8AC3E}">
        <p14:creationId xmlns:p14="http://schemas.microsoft.com/office/powerpoint/2010/main" val="27368363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 WAVE</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7057" y="3457519"/>
            <a:ext cx="438211" cy="800212"/>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1" y="1905501"/>
            <a:ext cx="9505612" cy="3985848"/>
          </a:xfrm>
          <a:prstGeom prst="rect">
            <a:avLst/>
          </a:prstGeom>
        </p:spPr>
      </p:pic>
    </p:spTree>
    <p:extLst>
      <p:ext uri="{BB962C8B-B14F-4D97-AF65-F5344CB8AC3E}">
        <p14:creationId xmlns:p14="http://schemas.microsoft.com/office/powerpoint/2010/main" val="34083662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QT INTERVAL</a:t>
            </a:r>
            <a:endParaRPr lang="en-US" dirty="0"/>
          </a:p>
        </p:txBody>
      </p:sp>
      <p:sp>
        <p:nvSpPr>
          <p:cNvPr id="3" name="Content Placeholder 2"/>
          <p:cNvSpPr>
            <a:spLocks noGrp="1"/>
          </p:cNvSpPr>
          <p:nvPr>
            <p:ph idx="1"/>
          </p:nvPr>
        </p:nvSpPr>
        <p:spPr/>
        <p:txBody>
          <a:bodyPr>
            <a:noAutofit/>
          </a:bodyPr>
          <a:lstStyle/>
          <a:p>
            <a:r>
              <a:rPr lang="en-US" sz="3600" dirty="0"/>
              <a:t>The QT interval encompasses the time from the beginning of ventricular depolarization to the end of ventricular repolarization. </a:t>
            </a:r>
            <a:endParaRPr lang="en-US" sz="3600" dirty="0" smtClean="0"/>
          </a:p>
          <a:p>
            <a:r>
              <a:rPr lang="en-US" sz="3600" dirty="0" smtClean="0"/>
              <a:t>It </a:t>
            </a:r>
            <a:r>
              <a:rPr lang="en-US" sz="3600" dirty="0"/>
              <a:t>therefore includes all of the electrical events that take place in the </a:t>
            </a:r>
            <a:r>
              <a:rPr lang="en-US" sz="3600" dirty="0" smtClean="0"/>
              <a:t>ventricles</a:t>
            </a:r>
            <a:r>
              <a:rPr lang="en-US" sz="3600" dirty="0"/>
              <a:t>. </a:t>
            </a:r>
            <a:endParaRPr lang="en-US" sz="3600" dirty="0" smtClean="0"/>
          </a:p>
        </p:txBody>
      </p:sp>
    </p:spTree>
    <p:extLst>
      <p:ext uri="{BB962C8B-B14F-4D97-AF65-F5344CB8AC3E}">
        <p14:creationId xmlns:p14="http://schemas.microsoft.com/office/powerpoint/2010/main" val="20306477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QT INTERVAL</a:t>
            </a:r>
          </a:p>
        </p:txBody>
      </p:sp>
      <p:sp>
        <p:nvSpPr>
          <p:cNvPr id="3" name="Content Placeholder 2"/>
          <p:cNvSpPr>
            <a:spLocks noGrp="1"/>
          </p:cNvSpPr>
          <p:nvPr>
            <p:ph idx="1"/>
          </p:nvPr>
        </p:nvSpPr>
        <p:spPr/>
        <p:txBody>
          <a:bodyPr>
            <a:noAutofit/>
          </a:bodyPr>
          <a:lstStyle/>
          <a:p>
            <a:r>
              <a:rPr lang="en-US" sz="3600" dirty="0"/>
              <a:t>From the standpoint of time, more of the QT interval is devoted to ventricular repolarization than depolarization (i.e., the T wave is wider than the QRS complex</a:t>
            </a:r>
            <a:r>
              <a:rPr lang="en-US" sz="3600" dirty="0" smtClean="0"/>
              <a:t>).</a:t>
            </a:r>
          </a:p>
          <a:p>
            <a:r>
              <a:rPr lang="en-US" sz="3600" dirty="0"/>
              <a:t>The duration of the QT interval is proportionate to the heart rate. </a:t>
            </a:r>
            <a:endParaRPr lang="en-US" sz="3600" dirty="0" smtClean="0"/>
          </a:p>
          <a:p>
            <a:r>
              <a:rPr lang="en-US" sz="3600" dirty="0" smtClean="0"/>
              <a:t>The </a:t>
            </a:r>
            <a:r>
              <a:rPr lang="en-US" sz="3600" dirty="0"/>
              <a:t>faster the heart beats, the faster it must repolarize to prepare for the next </a:t>
            </a:r>
            <a:r>
              <a:rPr lang="en-US" sz="3600" dirty="0" smtClean="0"/>
              <a:t>contraction.</a:t>
            </a:r>
          </a:p>
        </p:txBody>
      </p:sp>
    </p:spTree>
    <p:extLst>
      <p:ext uri="{BB962C8B-B14F-4D97-AF65-F5344CB8AC3E}">
        <p14:creationId xmlns:p14="http://schemas.microsoft.com/office/powerpoint/2010/main" val="20558253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QT INTERVAL</a:t>
            </a:r>
          </a:p>
        </p:txBody>
      </p:sp>
      <p:sp>
        <p:nvSpPr>
          <p:cNvPr id="3" name="Content Placeholder 2"/>
          <p:cNvSpPr>
            <a:spLocks noGrp="1"/>
          </p:cNvSpPr>
          <p:nvPr>
            <p:ph idx="1"/>
          </p:nvPr>
        </p:nvSpPr>
        <p:spPr/>
        <p:txBody>
          <a:bodyPr/>
          <a:lstStyle/>
          <a:p>
            <a:r>
              <a:rPr lang="en-US" sz="3600" dirty="0"/>
              <a:t>Thus, the shorter the QT interval. </a:t>
            </a:r>
          </a:p>
          <a:p>
            <a:r>
              <a:rPr lang="en-US" sz="3600" dirty="0"/>
              <a:t>Conversely, when the heart is beating slowly, there is little urgency to repolarize, and the QT interval is long. </a:t>
            </a:r>
          </a:p>
          <a:p>
            <a:r>
              <a:rPr lang="en-US" sz="3600" dirty="0"/>
              <a:t>In general, the QT interval composes about 40% of the normal cardiac cycle, as measured from one R wave to the next.</a:t>
            </a:r>
          </a:p>
          <a:p>
            <a:endParaRPr lang="en-US" dirty="0"/>
          </a:p>
          <a:p>
            <a:endParaRPr lang="en-US" dirty="0"/>
          </a:p>
        </p:txBody>
      </p:sp>
    </p:spTree>
    <p:extLst>
      <p:ext uri="{BB962C8B-B14F-4D97-AF65-F5344CB8AC3E}">
        <p14:creationId xmlns:p14="http://schemas.microsoft.com/office/powerpoint/2010/main" val="902489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12 VIEWS OF THE HEART</a:t>
            </a:r>
            <a:endParaRPr lang="en-US" dirty="0"/>
          </a:p>
        </p:txBody>
      </p:sp>
      <p:sp>
        <p:nvSpPr>
          <p:cNvPr id="3" name="Content Placeholder 2"/>
          <p:cNvSpPr>
            <a:spLocks noGrp="1"/>
          </p:cNvSpPr>
          <p:nvPr>
            <p:ph idx="1"/>
          </p:nvPr>
        </p:nvSpPr>
        <p:spPr/>
        <p:txBody>
          <a:bodyPr/>
          <a:lstStyle/>
          <a:p>
            <a:r>
              <a:rPr lang="en-US" sz="3600" dirty="0" smtClean="0"/>
              <a:t>The precise recordings will vary somewhat depending on the precise placement of the electrodes. </a:t>
            </a:r>
          </a:p>
          <a:p>
            <a:r>
              <a:rPr lang="en-US" sz="3600" dirty="0" smtClean="0"/>
              <a:t>Therefore, adherence to standard positioning protocols is very important to allow comparison between EKGs taken at different times in different settings.</a:t>
            </a:r>
          </a:p>
          <a:p>
            <a:endParaRPr lang="en-US" dirty="0"/>
          </a:p>
        </p:txBody>
      </p:sp>
    </p:spTree>
    <p:extLst>
      <p:ext uri="{BB962C8B-B14F-4D97-AF65-F5344CB8AC3E}">
        <p14:creationId xmlns:p14="http://schemas.microsoft.com/office/powerpoint/2010/main" val="10465077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QT INTERVAL</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2777" y="1825625"/>
            <a:ext cx="9553455" cy="4418421"/>
          </a:xfrm>
        </p:spPr>
      </p:pic>
    </p:spTree>
    <p:extLst>
      <p:ext uri="{BB962C8B-B14F-4D97-AF65-F5344CB8AC3E}">
        <p14:creationId xmlns:p14="http://schemas.microsoft.com/office/powerpoint/2010/main" val="953906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SUMMARY</a:t>
            </a:r>
            <a:endParaRPr lang="en-US" dirty="0"/>
          </a:p>
        </p:txBody>
      </p:sp>
      <p:sp>
        <p:nvSpPr>
          <p:cNvPr id="3" name="Subtitle 2"/>
          <p:cNvSpPr>
            <a:spLocks noGrp="1"/>
          </p:cNvSpPr>
          <p:nvPr>
            <p:ph type="subTitle" idx="1"/>
          </p:nvPr>
        </p:nvSpPr>
        <p:spPr/>
        <p:txBody>
          <a:bodyPr/>
          <a:lstStyle/>
          <a:p>
            <a:r>
              <a:rPr lang="en-US" dirty="0"/>
              <a:t>SUMMARY</a:t>
            </a:r>
          </a:p>
        </p:txBody>
      </p:sp>
    </p:spTree>
    <p:extLst>
      <p:ext uri="{BB962C8B-B14F-4D97-AF65-F5344CB8AC3E}">
        <p14:creationId xmlns:p14="http://schemas.microsoft.com/office/powerpoint/2010/main" val="35752687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 OF THE WAVES OF THE NORMAL EKG</a:t>
            </a:r>
            <a:endParaRPr lang="en-US" dirty="0"/>
          </a:p>
        </p:txBody>
      </p:sp>
      <p:sp>
        <p:nvSpPr>
          <p:cNvPr id="3" name="Content Placeholder 2"/>
          <p:cNvSpPr>
            <a:spLocks noGrp="1"/>
          </p:cNvSpPr>
          <p:nvPr>
            <p:ph idx="1"/>
          </p:nvPr>
        </p:nvSpPr>
        <p:spPr/>
        <p:txBody>
          <a:bodyPr>
            <a:noAutofit/>
          </a:bodyPr>
          <a:lstStyle/>
          <a:p>
            <a:r>
              <a:rPr lang="en-US" sz="3600" dirty="0"/>
              <a:t>The P wave is small and usually positive in the left lateral and inferior leads. It is often biphasic in leads III and V1. It is usually most positive in lead II and most negative in lead AVR</a:t>
            </a:r>
            <a:r>
              <a:rPr lang="en-US" sz="3600" dirty="0" smtClean="0"/>
              <a:t>.</a:t>
            </a:r>
            <a:endParaRPr lang="en-US" sz="3600" dirty="0"/>
          </a:p>
        </p:txBody>
      </p:sp>
    </p:spTree>
    <p:extLst>
      <p:ext uri="{BB962C8B-B14F-4D97-AF65-F5344CB8AC3E}">
        <p14:creationId xmlns:p14="http://schemas.microsoft.com/office/powerpoint/2010/main" val="30970642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 OF THE WAVES OF THE NORMAL EKG</a:t>
            </a:r>
            <a:endParaRPr lang="en-US" dirty="0"/>
          </a:p>
        </p:txBody>
      </p:sp>
      <p:sp>
        <p:nvSpPr>
          <p:cNvPr id="3" name="Content Placeholder 2"/>
          <p:cNvSpPr>
            <a:spLocks noGrp="1"/>
          </p:cNvSpPr>
          <p:nvPr>
            <p:ph idx="1"/>
          </p:nvPr>
        </p:nvSpPr>
        <p:spPr/>
        <p:txBody>
          <a:bodyPr>
            <a:normAutofit lnSpcReduction="10000"/>
          </a:bodyPr>
          <a:lstStyle/>
          <a:p>
            <a:r>
              <a:rPr lang="en-US" sz="3600" dirty="0"/>
              <a:t>The QRS complex is large, and tall R waves (positive deflections) are usually seen in most left lateral and inferior leads. R-wave progression refers to the sequential enlargement of R waves as one proceeds across the precordial leads from V1 to V5. A small initial Q wave, representing septal depolarization, can often be seen in one or several of the left lateral leads, and sometimes in the inferior leads.</a:t>
            </a:r>
          </a:p>
          <a:p>
            <a:endParaRPr lang="en-US" sz="3600" dirty="0"/>
          </a:p>
          <a:p>
            <a:endParaRPr lang="en-US" dirty="0"/>
          </a:p>
        </p:txBody>
      </p:sp>
    </p:spTree>
    <p:extLst>
      <p:ext uri="{BB962C8B-B14F-4D97-AF65-F5344CB8AC3E}">
        <p14:creationId xmlns:p14="http://schemas.microsoft.com/office/powerpoint/2010/main" val="33721993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ORIENTATION OF THE WAVES OF THE NORMAL EKG</a:t>
            </a:r>
          </a:p>
        </p:txBody>
      </p:sp>
      <p:sp>
        <p:nvSpPr>
          <p:cNvPr id="3" name="Content Placeholder 2"/>
          <p:cNvSpPr>
            <a:spLocks noGrp="1"/>
          </p:cNvSpPr>
          <p:nvPr>
            <p:ph idx="1"/>
          </p:nvPr>
        </p:nvSpPr>
        <p:spPr/>
        <p:txBody>
          <a:bodyPr/>
          <a:lstStyle/>
          <a:p>
            <a:r>
              <a:rPr lang="en-US" sz="3600" dirty="0"/>
              <a:t>The T wave is variable, but it is usually positive in leads with tall R waves.</a:t>
            </a:r>
          </a:p>
          <a:p>
            <a:endParaRPr lang="en-US" dirty="0"/>
          </a:p>
        </p:txBody>
      </p:sp>
    </p:spTree>
    <p:extLst>
      <p:ext uri="{BB962C8B-B14F-4D97-AF65-F5344CB8AC3E}">
        <p14:creationId xmlns:p14="http://schemas.microsoft.com/office/powerpoint/2010/main" val="30229699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ORIENTATION OF THE WAVES OF THE NORMAL EKG</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02674"/>
            <a:ext cx="9403080" cy="4467497"/>
          </a:xfrm>
        </p:spPr>
      </p:pic>
    </p:spTree>
    <p:extLst>
      <p:ext uri="{BB962C8B-B14F-4D97-AF65-F5344CB8AC3E}">
        <p14:creationId xmlns:p14="http://schemas.microsoft.com/office/powerpoint/2010/main" val="12855148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a:t>
            </a:r>
            <a:endParaRPr lang="en-US" dirty="0"/>
          </a:p>
        </p:txBody>
      </p:sp>
      <p:sp>
        <p:nvSpPr>
          <p:cNvPr id="3" name="Content Placeholder 2"/>
          <p:cNvSpPr>
            <a:spLocks noGrp="1"/>
          </p:cNvSpPr>
          <p:nvPr>
            <p:ph idx="1"/>
          </p:nvPr>
        </p:nvSpPr>
        <p:spPr/>
        <p:txBody>
          <a:bodyPr>
            <a:normAutofit/>
          </a:bodyPr>
          <a:lstStyle/>
          <a:p>
            <a:r>
              <a:rPr lang="en-US" sz="3600" dirty="0" smtClean="0"/>
              <a:t>Hypertrophy and enlargement.</a:t>
            </a:r>
          </a:p>
          <a:p>
            <a:r>
              <a:rPr lang="en-US" sz="3600" dirty="0"/>
              <a:t>Abnormalities of </a:t>
            </a:r>
            <a:r>
              <a:rPr lang="en-US" sz="3600" dirty="0" smtClean="0"/>
              <a:t>Rhythm.</a:t>
            </a:r>
          </a:p>
          <a:p>
            <a:r>
              <a:rPr lang="en-US" sz="3600" dirty="0"/>
              <a:t>Abnormalities of </a:t>
            </a:r>
            <a:r>
              <a:rPr lang="en-US" sz="3600" dirty="0" smtClean="0"/>
              <a:t>Conduction.</a:t>
            </a:r>
          </a:p>
          <a:p>
            <a:r>
              <a:rPr lang="en-US" sz="3600" dirty="0"/>
              <a:t>Myocardial Ischemia and Infarction </a:t>
            </a:r>
            <a:endParaRPr lang="en-US" sz="3600" dirty="0" smtClean="0"/>
          </a:p>
          <a:p>
            <a:r>
              <a:rPr lang="en-US" sz="3600" dirty="0"/>
              <a:t>Electrolyte Disturbances, Drug Effects, and Miscellaneous Disorders</a:t>
            </a:r>
          </a:p>
        </p:txBody>
      </p:sp>
    </p:spTree>
    <p:extLst>
      <p:ext uri="{BB962C8B-B14F-4D97-AF65-F5344CB8AC3E}">
        <p14:creationId xmlns:p14="http://schemas.microsoft.com/office/powerpoint/2010/main" val="2078393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THE END</a:t>
            </a:r>
            <a:endParaRPr lang="en-US" sz="96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9600" dirty="0" smtClean="0"/>
              <a:t>THANK YOU</a:t>
            </a:r>
            <a:endParaRPr lang="en-US" sz="9600" dirty="0"/>
          </a:p>
        </p:txBody>
      </p:sp>
    </p:spTree>
    <p:extLst>
      <p:ext uri="{BB962C8B-B14F-4D97-AF65-F5344CB8AC3E}">
        <p14:creationId xmlns:p14="http://schemas.microsoft.com/office/powerpoint/2010/main" val="2734563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SIX LIMB LEADS</a:t>
            </a:r>
            <a:endParaRPr lang="en-US" dirty="0"/>
          </a:p>
        </p:txBody>
      </p:sp>
      <p:sp>
        <p:nvSpPr>
          <p:cNvPr id="3" name="Content Placeholder 2"/>
          <p:cNvSpPr>
            <a:spLocks noGrp="1"/>
          </p:cNvSpPr>
          <p:nvPr>
            <p:ph idx="1"/>
          </p:nvPr>
        </p:nvSpPr>
        <p:spPr/>
        <p:txBody>
          <a:bodyPr>
            <a:noAutofit/>
          </a:bodyPr>
          <a:lstStyle/>
          <a:p>
            <a:r>
              <a:rPr lang="en-US" sz="3600" dirty="0" smtClean="0"/>
              <a:t>The limb leads view the heart in a vertical plane called the frontal plane. </a:t>
            </a:r>
          </a:p>
          <a:p>
            <a:r>
              <a:rPr lang="en-US" sz="3600" dirty="0" smtClean="0"/>
              <a:t>The frontal plane can be envisioned as a giant circle superimposed on the patient's body. </a:t>
            </a:r>
          </a:p>
          <a:p>
            <a:r>
              <a:rPr lang="en-US" sz="3600" dirty="0" smtClean="0"/>
              <a:t>This circle is then marked off in degrees. </a:t>
            </a:r>
          </a:p>
          <a:p>
            <a:r>
              <a:rPr lang="en-US" sz="3600" dirty="0" smtClean="0"/>
              <a:t>The limb leads view electrical forces (waves of depolarization and repolarization) moving up and down and left and right through this circle.</a:t>
            </a:r>
          </a:p>
          <a:p>
            <a:pPr marL="0" indent="0">
              <a:buNone/>
            </a:pPr>
            <a:endParaRPr lang="en-US" sz="3600" dirty="0"/>
          </a:p>
        </p:txBody>
      </p:sp>
    </p:spTree>
    <p:extLst>
      <p:ext uri="{BB962C8B-B14F-4D97-AF65-F5344CB8AC3E}">
        <p14:creationId xmlns:p14="http://schemas.microsoft.com/office/powerpoint/2010/main" val="2850924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SIX LIMB LEADS</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6510" y="1825624"/>
            <a:ext cx="5375563" cy="4366169"/>
          </a:xfrm>
        </p:spPr>
      </p:pic>
    </p:spTree>
    <p:extLst>
      <p:ext uri="{BB962C8B-B14F-4D97-AF65-F5344CB8AC3E}">
        <p14:creationId xmlns:p14="http://schemas.microsoft.com/office/powerpoint/2010/main" val="4106717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579</TotalTime>
  <Words>2952</Words>
  <Application>Microsoft Office PowerPoint</Application>
  <PresentationFormat>Widescreen</PresentationFormat>
  <Paragraphs>213</Paragraphs>
  <Slides>77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77</vt:i4>
      </vt:variant>
    </vt:vector>
  </HeadingPairs>
  <TitlesOfParts>
    <vt:vector size="80" baseType="lpstr">
      <vt:lpstr>Calibri</vt:lpstr>
      <vt:lpstr>Calibri Light</vt:lpstr>
      <vt:lpstr>Retrospect</vt:lpstr>
      <vt:lpstr>THE 12 VIEWS OF THE HEART</vt:lpstr>
      <vt:lpstr>THE 12 VIEWS OF THE HEART</vt:lpstr>
      <vt:lpstr>THE 12 VIEWS OF THE HEART</vt:lpstr>
      <vt:lpstr>THE 12 VIEWS OF THE HEART</vt:lpstr>
      <vt:lpstr>THE 12 VIEWS OF THE HEART</vt:lpstr>
      <vt:lpstr>THE 12 VIEWS OF THE HEART</vt:lpstr>
      <vt:lpstr>THE 12 VIEWS OF THE HEART</vt:lpstr>
      <vt:lpstr>THE SIX LIMB LEADS</vt:lpstr>
      <vt:lpstr>THE SIX LIMB LEADS</vt:lpstr>
      <vt:lpstr>THE SIX LIMB LEADS</vt:lpstr>
      <vt:lpstr>THE SIX LIMB LEADS</vt:lpstr>
      <vt:lpstr>THE SIX LIMB LEADS</vt:lpstr>
      <vt:lpstr>THE SIX LIMB LEADS</vt:lpstr>
      <vt:lpstr>THE SIX LIMB LEADS</vt:lpstr>
      <vt:lpstr>THE SIX LIMB LEADS</vt:lpstr>
      <vt:lpstr>THE SIX LIMB LEADS</vt:lpstr>
      <vt:lpstr>THE SIX LIMB LEADS</vt:lpstr>
      <vt:lpstr>THE SIX LIMB LEADS</vt:lpstr>
      <vt:lpstr>THE SIX LIMB LEADS</vt:lpstr>
      <vt:lpstr>THE SIX LIMB LEADS</vt:lpstr>
      <vt:lpstr>THE SIX LIMB LEADS</vt:lpstr>
      <vt:lpstr>THE SIX PRECORDIAL LEADS</vt:lpstr>
      <vt:lpstr>THE SIX PRECORDIAL LEADS</vt:lpstr>
      <vt:lpstr>THE SIX PRECORDIAL LEADS</vt:lpstr>
      <vt:lpstr>THE SIX PRECORDIAL LEADS</vt:lpstr>
      <vt:lpstr>THE SIX PRECORDIAL LEADS</vt:lpstr>
      <vt:lpstr>THE SIX PRECORDIAL LEADS</vt:lpstr>
      <vt:lpstr>THE SIX PRECORDIAL LEADS</vt:lpstr>
      <vt:lpstr>THE NORMAL 12-LEAD EKG</vt:lpstr>
      <vt:lpstr>THE NORMAL 12-LEAD EKG</vt:lpstr>
      <vt:lpstr>THE P WAVE</vt:lpstr>
      <vt:lpstr>THE P WAVE</vt:lpstr>
      <vt:lpstr>THE P WAVE</vt:lpstr>
      <vt:lpstr>THE P WAVE</vt:lpstr>
      <vt:lpstr>THE P WAVE</vt:lpstr>
      <vt:lpstr>THE P WAVE</vt:lpstr>
      <vt:lpstr>THE P WAVE</vt:lpstr>
      <vt:lpstr>THE P WAVE</vt:lpstr>
      <vt:lpstr>VARIATIONS</vt:lpstr>
      <vt:lpstr>VARIATIONS</vt:lpstr>
      <vt:lpstr>THE P WAVE</vt:lpstr>
      <vt:lpstr>THE P WAVE</vt:lpstr>
      <vt:lpstr>THE PR INTERVAL</vt:lpstr>
      <vt:lpstr>THE PR INTERVAL</vt:lpstr>
      <vt:lpstr>THE PR SEGMENT</vt:lpstr>
      <vt:lpstr>THE PR SEGMENT</vt:lpstr>
      <vt:lpstr>THE QRS COMPLEX IS COMPLEX, BUT NOT COMPLICATED</vt:lpstr>
      <vt:lpstr>SEPTAL Q WAVES</vt:lpstr>
      <vt:lpstr>SEPTAL Q WAVES</vt:lpstr>
      <vt:lpstr>SEPTAL Q WAVES</vt:lpstr>
      <vt:lpstr>SEPTAL Q WAVES</vt:lpstr>
      <vt:lpstr>THE REST OF THE VENTRICULAR MYOCARDIUM DEPOLARIZES</vt:lpstr>
      <vt:lpstr>THE REST OF THE VENTRICULAR MYOCARDIUM DEPOLARIZES</vt:lpstr>
      <vt:lpstr>THE REST OF THE VENTRICULAR MYOCARDIUM DEPOLARIZES</vt:lpstr>
      <vt:lpstr>THE REST OF THE VENTRICULAR MYOCARDIUM DEPOLARIZES</vt:lpstr>
      <vt:lpstr>THE REST OF THE VENTRICULAR MYOCARDIUM DEPOLARIZES</vt:lpstr>
      <vt:lpstr>THE REST OF THE VENTRICULAR MYOCARDIUM DEPOLARIZES</vt:lpstr>
      <vt:lpstr>THE QRS INTERVAL</vt:lpstr>
      <vt:lpstr>THE QRS INTERVAL</vt:lpstr>
      <vt:lpstr>THE ST SEGMENT</vt:lpstr>
      <vt:lpstr>THE ST SEGMENT</vt:lpstr>
      <vt:lpstr>THE T WAVE</vt:lpstr>
      <vt:lpstr>THE T WAVE</vt:lpstr>
      <vt:lpstr>THE T WAVE</vt:lpstr>
      <vt:lpstr>THE T WAVE</vt:lpstr>
      <vt:lpstr>THE T WAVE</vt:lpstr>
      <vt:lpstr>THE QT INTERVAL</vt:lpstr>
      <vt:lpstr>THE QT INTERVAL</vt:lpstr>
      <vt:lpstr>THE QT INTERVAL</vt:lpstr>
      <vt:lpstr>THE QT INTERVAL</vt:lpstr>
      <vt:lpstr>SUMMARY</vt:lpstr>
      <vt:lpstr>ORIENTATION OF THE WAVES OF THE NORMAL EKG</vt:lpstr>
      <vt:lpstr>ORIENTATION OF THE WAVES OF THE NORMAL EKG</vt:lpstr>
      <vt:lpstr>ORIENTATION OF THE WAVES OF THE NORMAL EKG</vt:lpstr>
      <vt:lpstr>ORIENTATION OF THE WAVES OF THE NORMAL EKG</vt:lpstr>
      <vt:lpstr>INDICATION</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12 VIEWS OF THE HEART</dc:title>
  <dc:creator>user</dc:creator>
  <cp:lastModifiedBy>user</cp:lastModifiedBy>
  <cp:revision>34</cp:revision>
  <dcterms:created xsi:type="dcterms:W3CDTF">2020-11-06T12:35:51Z</dcterms:created>
  <dcterms:modified xsi:type="dcterms:W3CDTF">2020-11-13T03:29:40Z</dcterms:modified>
</cp:coreProperties>
</file>